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99563"/>
  <p:defaultText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848" autoAdjust="0"/>
  </p:normalViewPr>
  <p:slideViewPr>
    <p:cSldViewPr>
      <p:cViewPr varScale="1">
        <p:scale>
          <a:sx n="20" d="100"/>
          <a:sy n="20" d="100"/>
        </p:scale>
        <p:origin x="102" y="62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hort.sarah\My%20Documents\Downloads\Alga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946564371761216E-2"/>
          <c:y val="4.9291885389326336E-2"/>
          <c:w val="0.87225856383336697"/>
          <c:h val="0.65329307109637613"/>
        </c:manualLayout>
      </c:layout>
      <c:scatterChart>
        <c:scatterStyle val="lineMarker"/>
        <c:varyColors val="0"/>
        <c:ser>
          <c:idx val="0"/>
          <c:order val="0"/>
          <c:tx>
            <c:strRef>
              <c:f>Sheet1!$Q$8</c:f>
              <c:strCache>
                <c:ptCount val="1"/>
                <c:pt idx="0">
                  <c:v>Control</c:v>
                </c:pt>
              </c:strCache>
            </c:strRef>
          </c:tx>
          <c:spPr>
            <a:ln w="28575">
              <a:noFill/>
            </a:ln>
          </c:spPr>
          <c:marker>
            <c:symbol val="diamond"/>
            <c:size val="10"/>
          </c:marker>
          <c:xVal>
            <c:numRef>
              <c:f>Sheet1!$R$7:$V$7</c:f>
              <c:numCache>
                <c:formatCode>General</c:formatCode>
                <c:ptCount val="5"/>
                <c:pt idx="0">
                  <c:v>0</c:v>
                </c:pt>
                <c:pt idx="1">
                  <c:v>24</c:v>
                </c:pt>
                <c:pt idx="2">
                  <c:v>48</c:v>
                </c:pt>
                <c:pt idx="3">
                  <c:v>72</c:v>
                </c:pt>
                <c:pt idx="4">
                  <c:v>96</c:v>
                </c:pt>
              </c:numCache>
            </c:numRef>
          </c:xVal>
          <c:yVal>
            <c:numRef>
              <c:f>Sheet1!$R$8:$V$8</c:f>
              <c:numCache>
                <c:formatCode>0.000</c:formatCode>
                <c:ptCount val="5"/>
                <c:pt idx="0">
                  <c:v>0.18666666666670534</c:v>
                </c:pt>
                <c:pt idx="1">
                  <c:v>0.83999999999898967</c:v>
                </c:pt>
                <c:pt idx="2">
                  <c:v>2.0633333333339721</c:v>
                </c:pt>
                <c:pt idx="3">
                  <c:v>3.4283333333332187</c:v>
                </c:pt>
                <c:pt idx="4">
                  <c:v>5.0266666666682154</c:v>
                </c:pt>
              </c:numCache>
            </c:numRef>
          </c:yVal>
          <c:smooth val="0"/>
          <c:extLst>
            <c:ext xmlns:c16="http://schemas.microsoft.com/office/drawing/2014/chart" uri="{C3380CC4-5D6E-409C-BE32-E72D297353CC}">
              <c16:uniqueId val="{00000000-7242-42C1-BF23-4F15E4E4D920}"/>
            </c:ext>
          </c:extLst>
        </c:ser>
        <c:ser>
          <c:idx val="1"/>
          <c:order val="1"/>
          <c:tx>
            <c:strRef>
              <c:f>Sheet1!$Q$9</c:f>
              <c:strCache>
                <c:ptCount val="1"/>
                <c:pt idx="0">
                  <c:v>Manganese</c:v>
                </c:pt>
              </c:strCache>
            </c:strRef>
          </c:tx>
          <c:spPr>
            <a:ln w="28575">
              <a:noFill/>
            </a:ln>
          </c:spPr>
          <c:marker>
            <c:symbol val="square"/>
            <c:size val="10"/>
          </c:marker>
          <c:xVal>
            <c:numRef>
              <c:f>Sheet1!$R$7:$V$7</c:f>
              <c:numCache>
                <c:formatCode>General</c:formatCode>
                <c:ptCount val="5"/>
                <c:pt idx="0">
                  <c:v>0</c:v>
                </c:pt>
                <c:pt idx="1">
                  <c:v>24</c:v>
                </c:pt>
                <c:pt idx="2">
                  <c:v>48</c:v>
                </c:pt>
                <c:pt idx="3">
                  <c:v>72</c:v>
                </c:pt>
                <c:pt idx="4">
                  <c:v>96</c:v>
                </c:pt>
              </c:numCache>
            </c:numRef>
          </c:xVal>
          <c:yVal>
            <c:numRef>
              <c:f>Sheet1!$R$9:$V$9</c:f>
              <c:numCache>
                <c:formatCode>0.000</c:formatCode>
                <c:ptCount val="5"/>
                <c:pt idx="0">
                  <c:v>0.18499999999950961</c:v>
                </c:pt>
                <c:pt idx="1">
                  <c:v>0.89666666666587957</c:v>
                </c:pt>
                <c:pt idx="2">
                  <c:v>2.4216666666655824</c:v>
                </c:pt>
                <c:pt idx="3">
                  <c:v>4.8050000000004669</c:v>
                </c:pt>
                <c:pt idx="4">
                  <c:v>7.2649999999997066</c:v>
                </c:pt>
              </c:numCache>
            </c:numRef>
          </c:yVal>
          <c:smooth val="0"/>
          <c:extLst>
            <c:ext xmlns:c16="http://schemas.microsoft.com/office/drawing/2014/chart" uri="{C3380CC4-5D6E-409C-BE32-E72D297353CC}">
              <c16:uniqueId val="{00000001-7242-42C1-BF23-4F15E4E4D920}"/>
            </c:ext>
          </c:extLst>
        </c:ser>
        <c:ser>
          <c:idx val="2"/>
          <c:order val="2"/>
          <c:tx>
            <c:strRef>
              <c:f>Sheet1!$Q$10</c:f>
              <c:strCache>
                <c:ptCount val="1"/>
                <c:pt idx="0">
                  <c:v>Trichloroethylene</c:v>
                </c:pt>
              </c:strCache>
            </c:strRef>
          </c:tx>
          <c:spPr>
            <a:ln w="28575">
              <a:noFill/>
            </a:ln>
          </c:spPr>
          <c:marker>
            <c:symbol val="triangle"/>
            <c:size val="10"/>
          </c:marker>
          <c:xVal>
            <c:numRef>
              <c:f>Sheet1!$R$7:$V$7</c:f>
              <c:numCache>
                <c:formatCode>General</c:formatCode>
                <c:ptCount val="5"/>
                <c:pt idx="0">
                  <c:v>0</c:v>
                </c:pt>
                <c:pt idx="1">
                  <c:v>24</c:v>
                </c:pt>
                <c:pt idx="2">
                  <c:v>48</c:v>
                </c:pt>
                <c:pt idx="3">
                  <c:v>72</c:v>
                </c:pt>
                <c:pt idx="4">
                  <c:v>96</c:v>
                </c:pt>
              </c:numCache>
            </c:numRef>
          </c:xVal>
          <c:yVal>
            <c:numRef>
              <c:f>Sheet1!$R$10:$V$10</c:f>
              <c:numCache>
                <c:formatCode>0.000</c:formatCode>
                <c:ptCount val="5"/>
                <c:pt idx="0">
                  <c:v>0.19666666666632676</c:v>
                </c:pt>
                <c:pt idx="1">
                  <c:v>0.68166666666572928</c:v>
                </c:pt>
                <c:pt idx="2">
                  <c:v>1.6466666666670924</c:v>
                </c:pt>
                <c:pt idx="3">
                  <c:v>2.7399999999992986</c:v>
                </c:pt>
                <c:pt idx="4">
                  <c:v>3.9608333333346719</c:v>
                </c:pt>
              </c:numCache>
            </c:numRef>
          </c:yVal>
          <c:smooth val="0"/>
          <c:extLst>
            <c:ext xmlns:c16="http://schemas.microsoft.com/office/drawing/2014/chart" uri="{C3380CC4-5D6E-409C-BE32-E72D297353CC}">
              <c16:uniqueId val="{00000002-7242-42C1-BF23-4F15E4E4D920}"/>
            </c:ext>
          </c:extLst>
        </c:ser>
        <c:dLbls>
          <c:showLegendKey val="0"/>
          <c:showVal val="0"/>
          <c:showCatName val="0"/>
          <c:showSerName val="0"/>
          <c:showPercent val="0"/>
          <c:showBubbleSize val="0"/>
        </c:dLbls>
        <c:axId val="100616448"/>
        <c:axId val="100617024"/>
      </c:scatterChart>
      <c:valAx>
        <c:axId val="100616448"/>
        <c:scaling>
          <c:orientation val="minMax"/>
          <c:max val="100"/>
        </c:scaling>
        <c:delete val="0"/>
        <c:axPos val="b"/>
        <c:title>
          <c:tx>
            <c:rich>
              <a:bodyPr/>
              <a:lstStyle/>
              <a:p>
                <a:pPr>
                  <a:defRPr/>
                </a:pPr>
                <a:r>
                  <a:rPr lang="en-US"/>
                  <a:t>Time (h)</a:t>
                </a:r>
              </a:p>
            </c:rich>
          </c:tx>
          <c:overlay val="0"/>
        </c:title>
        <c:numFmt formatCode="General" sourceLinked="1"/>
        <c:majorTickMark val="out"/>
        <c:minorTickMark val="none"/>
        <c:tickLblPos val="nextTo"/>
        <c:crossAx val="100617024"/>
        <c:crosses val="autoZero"/>
        <c:crossBetween val="midCat"/>
      </c:valAx>
      <c:valAx>
        <c:axId val="100617024"/>
        <c:scaling>
          <c:orientation val="minMax"/>
        </c:scaling>
        <c:delete val="0"/>
        <c:axPos val="l"/>
        <c:majorGridlines/>
        <c:title>
          <c:tx>
            <c:rich>
              <a:bodyPr rot="-5400000" vert="horz"/>
              <a:lstStyle/>
              <a:p>
                <a:pPr>
                  <a:defRPr/>
                </a:pPr>
                <a:r>
                  <a:rPr lang="en-US"/>
                  <a:t>Dry Weight (g/L)</a:t>
                </a:r>
              </a:p>
            </c:rich>
          </c:tx>
          <c:layout>
            <c:manualLayout>
              <c:xMode val="edge"/>
              <c:yMode val="edge"/>
              <c:x val="1.7094017094017094E-3"/>
              <c:y val="0.12900391974029563"/>
            </c:manualLayout>
          </c:layout>
          <c:overlay val="0"/>
        </c:title>
        <c:numFmt formatCode="0" sourceLinked="0"/>
        <c:majorTickMark val="out"/>
        <c:minorTickMark val="none"/>
        <c:tickLblPos val="nextTo"/>
        <c:crossAx val="100616448"/>
        <c:crosses val="autoZero"/>
        <c:crossBetween val="midCat"/>
      </c:valAx>
    </c:plotArea>
    <c:legend>
      <c:legendPos val="b"/>
      <c:layout>
        <c:manualLayout>
          <c:xMode val="edge"/>
          <c:yMode val="edge"/>
          <c:x val="0.16492146174035938"/>
          <c:y val="0.90952940093014689"/>
          <c:w val="0.66844767480987954"/>
          <c:h val="9.0470599069853108E-2"/>
        </c:manualLayout>
      </c:layout>
      <c:overlay val="0"/>
    </c:legend>
    <c:plotVisOnly val="1"/>
    <c:dispBlanksAs val="gap"/>
    <c:showDLblsOverMax val="0"/>
  </c:chart>
  <c:txPr>
    <a:bodyPr/>
    <a:lstStyle/>
    <a:p>
      <a:pPr>
        <a:defRPr sz="36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03304" indent="0" algn="ctr">
              <a:buNone/>
              <a:defRPr>
                <a:solidFill>
                  <a:schemeClr val="tx1">
                    <a:tint val="75000"/>
                  </a:schemeClr>
                </a:solidFill>
              </a:defRPr>
            </a:lvl2pPr>
            <a:lvl3pPr marL="4806614" indent="0" algn="ctr">
              <a:buNone/>
              <a:defRPr>
                <a:solidFill>
                  <a:schemeClr val="tx1">
                    <a:tint val="75000"/>
                  </a:schemeClr>
                </a:solidFill>
              </a:defRPr>
            </a:lvl3pPr>
            <a:lvl4pPr marL="7209918" indent="0" algn="ctr">
              <a:buNone/>
              <a:defRPr>
                <a:solidFill>
                  <a:schemeClr val="tx1">
                    <a:tint val="75000"/>
                  </a:schemeClr>
                </a:solidFill>
              </a:defRPr>
            </a:lvl4pPr>
            <a:lvl5pPr marL="9613228" indent="0" algn="ctr">
              <a:buNone/>
              <a:defRPr>
                <a:solidFill>
                  <a:schemeClr val="tx1">
                    <a:tint val="75000"/>
                  </a:schemeClr>
                </a:solidFill>
              </a:defRPr>
            </a:lvl5pPr>
            <a:lvl6pPr marL="12016532" indent="0" algn="ctr">
              <a:buNone/>
              <a:defRPr>
                <a:solidFill>
                  <a:schemeClr val="tx1">
                    <a:tint val="75000"/>
                  </a:schemeClr>
                </a:solidFill>
              </a:defRPr>
            </a:lvl6pPr>
            <a:lvl7pPr marL="14419842" indent="0" algn="ctr">
              <a:buNone/>
              <a:defRPr>
                <a:solidFill>
                  <a:schemeClr val="tx1">
                    <a:tint val="75000"/>
                  </a:schemeClr>
                </a:solidFill>
              </a:defRPr>
            </a:lvl7pPr>
            <a:lvl8pPr marL="16823146" indent="0" algn="ctr">
              <a:buNone/>
              <a:defRPr>
                <a:solidFill>
                  <a:schemeClr val="tx1">
                    <a:tint val="75000"/>
                  </a:schemeClr>
                </a:solidFill>
              </a:defRPr>
            </a:lvl8pPr>
            <a:lvl9pPr marL="1922645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CE244B-1E11-4940-8B7F-3E1C0973A5EE}"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CE244B-1E11-4940-8B7F-3E1C0973A5EE}"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0" y="6324600"/>
            <a:ext cx="55298343"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91070" y="6324600"/>
            <a:ext cx="165178737"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CE244B-1E11-4940-8B7F-3E1C0973A5EE}"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CE244B-1E11-4940-8B7F-3E1C0973A5EE}"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000" b="1" cap="all"/>
            </a:lvl1pPr>
          </a:lstStyle>
          <a:p>
            <a:r>
              <a:rPr lang="en-US"/>
              <a:t>Click to edit Master title style</a:t>
            </a:r>
          </a:p>
        </p:txBody>
      </p:sp>
      <p:sp>
        <p:nvSpPr>
          <p:cNvPr id="3" name="Text Placeholder 2"/>
          <p:cNvSpPr>
            <a:spLocks noGrp="1"/>
          </p:cNvSpPr>
          <p:nvPr>
            <p:ph type="body" idx="1"/>
          </p:nvPr>
        </p:nvSpPr>
        <p:spPr>
          <a:xfrm>
            <a:off x="3467103" y="13952229"/>
            <a:ext cx="37307520" cy="7200898"/>
          </a:xfrm>
        </p:spPr>
        <p:txBody>
          <a:bodyPr anchor="b"/>
          <a:lstStyle>
            <a:lvl1pPr marL="0" indent="0">
              <a:buNone/>
              <a:defRPr sz="10500">
                <a:solidFill>
                  <a:schemeClr val="tx1">
                    <a:tint val="75000"/>
                  </a:schemeClr>
                </a:solidFill>
              </a:defRPr>
            </a:lvl1pPr>
            <a:lvl2pPr marL="2403304" indent="0">
              <a:buNone/>
              <a:defRPr sz="9500">
                <a:solidFill>
                  <a:schemeClr val="tx1">
                    <a:tint val="75000"/>
                  </a:schemeClr>
                </a:solidFill>
              </a:defRPr>
            </a:lvl2pPr>
            <a:lvl3pPr marL="4806614" indent="0">
              <a:buNone/>
              <a:defRPr sz="8400">
                <a:solidFill>
                  <a:schemeClr val="tx1">
                    <a:tint val="75000"/>
                  </a:schemeClr>
                </a:solidFill>
              </a:defRPr>
            </a:lvl3pPr>
            <a:lvl4pPr marL="7209918" indent="0">
              <a:buNone/>
              <a:defRPr sz="7400">
                <a:solidFill>
                  <a:schemeClr val="tx1">
                    <a:tint val="75000"/>
                  </a:schemeClr>
                </a:solidFill>
              </a:defRPr>
            </a:lvl4pPr>
            <a:lvl5pPr marL="9613228" indent="0">
              <a:buNone/>
              <a:defRPr sz="7400">
                <a:solidFill>
                  <a:schemeClr val="tx1">
                    <a:tint val="75000"/>
                  </a:schemeClr>
                </a:solidFill>
              </a:defRPr>
            </a:lvl5pPr>
            <a:lvl6pPr marL="12016532" indent="0">
              <a:buNone/>
              <a:defRPr sz="7400">
                <a:solidFill>
                  <a:schemeClr val="tx1">
                    <a:tint val="75000"/>
                  </a:schemeClr>
                </a:solidFill>
              </a:defRPr>
            </a:lvl6pPr>
            <a:lvl7pPr marL="14419842" indent="0">
              <a:buNone/>
              <a:defRPr sz="7400">
                <a:solidFill>
                  <a:schemeClr val="tx1">
                    <a:tint val="75000"/>
                  </a:schemeClr>
                </a:solidFill>
              </a:defRPr>
            </a:lvl7pPr>
            <a:lvl8pPr marL="16823146" indent="0">
              <a:buNone/>
              <a:defRPr sz="7400">
                <a:solidFill>
                  <a:schemeClr val="tx1">
                    <a:tint val="75000"/>
                  </a:schemeClr>
                </a:solidFill>
              </a:defRPr>
            </a:lvl8pPr>
            <a:lvl9pPr marL="19226455" indent="0">
              <a:buNone/>
              <a:defRPr sz="7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E244B-1E11-4940-8B7F-3E1C0973A5EE}"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91063" y="36865560"/>
            <a:ext cx="11023853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261127" y="36865560"/>
            <a:ext cx="11023854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CE244B-1E11-4940-8B7F-3E1C0973A5EE}"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600" b="1"/>
            </a:lvl1pPr>
            <a:lvl2pPr marL="2403304" indent="0">
              <a:buNone/>
              <a:defRPr sz="10500" b="1"/>
            </a:lvl2pPr>
            <a:lvl3pPr marL="4806614" indent="0">
              <a:buNone/>
              <a:defRPr sz="9500" b="1"/>
            </a:lvl3pPr>
            <a:lvl4pPr marL="7209918" indent="0">
              <a:buNone/>
              <a:defRPr sz="8400" b="1"/>
            </a:lvl4pPr>
            <a:lvl5pPr marL="9613228" indent="0">
              <a:buNone/>
              <a:defRPr sz="8400" b="1"/>
            </a:lvl5pPr>
            <a:lvl6pPr marL="12016532" indent="0">
              <a:buNone/>
              <a:defRPr sz="8400" b="1"/>
            </a:lvl6pPr>
            <a:lvl7pPr marL="14419842" indent="0">
              <a:buNone/>
              <a:defRPr sz="8400" b="1"/>
            </a:lvl7pPr>
            <a:lvl8pPr marL="16823146" indent="0">
              <a:buNone/>
              <a:defRPr sz="8400" b="1"/>
            </a:lvl8pPr>
            <a:lvl9pPr marL="19226455" indent="0">
              <a:buNone/>
              <a:defRPr sz="8400" b="1"/>
            </a:lvl9pPr>
          </a:lstStyle>
          <a:p>
            <a:pPr lvl="0"/>
            <a:r>
              <a:rPr lang="en-US"/>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2600" b="1"/>
            </a:lvl1pPr>
            <a:lvl2pPr marL="2403304" indent="0">
              <a:buNone/>
              <a:defRPr sz="10500" b="1"/>
            </a:lvl2pPr>
            <a:lvl3pPr marL="4806614" indent="0">
              <a:buNone/>
              <a:defRPr sz="9500" b="1"/>
            </a:lvl3pPr>
            <a:lvl4pPr marL="7209918" indent="0">
              <a:buNone/>
              <a:defRPr sz="8400" b="1"/>
            </a:lvl4pPr>
            <a:lvl5pPr marL="9613228" indent="0">
              <a:buNone/>
              <a:defRPr sz="8400" b="1"/>
            </a:lvl5pPr>
            <a:lvl6pPr marL="12016532" indent="0">
              <a:buNone/>
              <a:defRPr sz="8400" b="1"/>
            </a:lvl6pPr>
            <a:lvl7pPr marL="14419842" indent="0">
              <a:buNone/>
              <a:defRPr sz="8400" b="1"/>
            </a:lvl7pPr>
            <a:lvl8pPr marL="16823146" indent="0">
              <a:buNone/>
              <a:defRPr sz="8400" b="1"/>
            </a:lvl8pPr>
            <a:lvl9pPr marL="19226455" indent="0">
              <a:buNone/>
              <a:defRPr sz="8400" b="1"/>
            </a:lvl9pPr>
          </a:lstStyle>
          <a:p>
            <a:pPr lvl="0"/>
            <a:r>
              <a:rPr lang="en-US"/>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CE244B-1E11-4940-8B7F-3E1C0973A5EE}" type="datetimeFigureOut">
              <a:rPr lang="en-US" smtClean="0"/>
              <a:pPr/>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CE244B-1E11-4940-8B7F-3E1C0973A5EE}" type="datetimeFigureOut">
              <a:rPr lang="en-US" smtClean="0"/>
              <a:pPr/>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E244B-1E11-4940-8B7F-3E1C0973A5EE}" type="datetimeFigureOut">
              <a:rPr lang="en-US" smtClean="0"/>
              <a:pPr/>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p:spPr>
        <p:txBody>
          <a:bodyPr anchor="b"/>
          <a:lstStyle>
            <a:lvl1pPr algn="l">
              <a:defRPr sz="105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3" cy="22517102"/>
          </a:xfrm>
        </p:spPr>
        <p:txBody>
          <a:bodyPr/>
          <a:lstStyle>
            <a:lvl1pPr marL="0" indent="0">
              <a:buNone/>
              <a:defRPr sz="7400"/>
            </a:lvl1pPr>
            <a:lvl2pPr marL="2403304" indent="0">
              <a:buNone/>
              <a:defRPr sz="6300"/>
            </a:lvl2pPr>
            <a:lvl3pPr marL="4806614" indent="0">
              <a:buNone/>
              <a:defRPr sz="5300"/>
            </a:lvl3pPr>
            <a:lvl4pPr marL="7209918" indent="0">
              <a:buNone/>
              <a:defRPr sz="4700"/>
            </a:lvl4pPr>
            <a:lvl5pPr marL="9613228" indent="0">
              <a:buNone/>
              <a:defRPr sz="4700"/>
            </a:lvl5pPr>
            <a:lvl6pPr marL="12016532" indent="0">
              <a:buNone/>
              <a:defRPr sz="4700"/>
            </a:lvl6pPr>
            <a:lvl7pPr marL="14419842" indent="0">
              <a:buNone/>
              <a:defRPr sz="4700"/>
            </a:lvl7pPr>
            <a:lvl8pPr marL="16823146" indent="0">
              <a:buNone/>
              <a:defRPr sz="4700"/>
            </a:lvl8pPr>
            <a:lvl9pPr marL="19226455"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D6CE244B-1E11-4940-8B7F-3E1C0973A5EE}"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403304" indent="0">
              <a:buNone/>
              <a:defRPr sz="14700"/>
            </a:lvl2pPr>
            <a:lvl3pPr marL="4806614" indent="0">
              <a:buNone/>
              <a:defRPr sz="12600"/>
            </a:lvl3pPr>
            <a:lvl4pPr marL="7209918" indent="0">
              <a:buNone/>
              <a:defRPr sz="10500"/>
            </a:lvl4pPr>
            <a:lvl5pPr marL="9613228" indent="0">
              <a:buNone/>
              <a:defRPr sz="10500"/>
            </a:lvl5pPr>
            <a:lvl6pPr marL="12016532" indent="0">
              <a:buNone/>
              <a:defRPr sz="10500"/>
            </a:lvl6pPr>
            <a:lvl7pPr marL="14419842" indent="0">
              <a:buNone/>
              <a:defRPr sz="10500"/>
            </a:lvl7pPr>
            <a:lvl8pPr marL="16823146" indent="0">
              <a:buNone/>
              <a:defRPr sz="10500"/>
            </a:lvl8pPr>
            <a:lvl9pPr marL="19226455" indent="0">
              <a:buNone/>
              <a:defRPr sz="10500"/>
            </a:lvl9pPr>
          </a:lstStyle>
          <a:p>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403304" indent="0">
              <a:buNone/>
              <a:defRPr sz="6300"/>
            </a:lvl2pPr>
            <a:lvl3pPr marL="4806614" indent="0">
              <a:buNone/>
              <a:defRPr sz="5300"/>
            </a:lvl3pPr>
            <a:lvl4pPr marL="7209918" indent="0">
              <a:buNone/>
              <a:defRPr sz="4700"/>
            </a:lvl4pPr>
            <a:lvl5pPr marL="9613228" indent="0">
              <a:buNone/>
              <a:defRPr sz="4700"/>
            </a:lvl5pPr>
            <a:lvl6pPr marL="12016532" indent="0">
              <a:buNone/>
              <a:defRPr sz="4700"/>
            </a:lvl6pPr>
            <a:lvl7pPr marL="14419842" indent="0">
              <a:buNone/>
              <a:defRPr sz="4700"/>
            </a:lvl7pPr>
            <a:lvl8pPr marL="16823146" indent="0">
              <a:buNone/>
              <a:defRPr sz="4700"/>
            </a:lvl8pPr>
            <a:lvl9pPr marL="19226455"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D6CE244B-1E11-4940-8B7F-3E1C0973A5EE}"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04B2D-4339-4D1E-BAA7-96863A0D5F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662" tIns="240334" rIns="480662" bIns="240334"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480662" tIns="240334" rIns="480662" bIns="24033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662" tIns="240334" rIns="480662" bIns="240334" rtlCol="0" anchor="ctr"/>
          <a:lstStyle>
            <a:lvl1pPr algn="l">
              <a:defRPr sz="6300">
                <a:solidFill>
                  <a:schemeClr val="tx1">
                    <a:tint val="75000"/>
                  </a:schemeClr>
                </a:solidFill>
              </a:defRPr>
            </a:lvl1pPr>
          </a:lstStyle>
          <a:p>
            <a:fld id="{D6CE244B-1E11-4940-8B7F-3E1C0973A5EE}" type="datetimeFigureOut">
              <a:rPr lang="en-US" smtClean="0"/>
              <a:pPr/>
              <a:t>8/17/2021</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662" tIns="240334" rIns="480662" bIns="240334"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662" tIns="240334" rIns="480662" bIns="240334" rtlCol="0" anchor="ctr"/>
          <a:lstStyle>
            <a:lvl1pPr algn="r">
              <a:defRPr sz="6300">
                <a:solidFill>
                  <a:schemeClr val="tx1">
                    <a:tint val="75000"/>
                  </a:schemeClr>
                </a:solidFill>
              </a:defRPr>
            </a:lvl1pPr>
          </a:lstStyle>
          <a:p>
            <a:fld id="{43C04B2D-4339-4D1E-BAA7-96863A0D5F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806614" rtl="0" eaLnBrk="1" latinLnBrk="0" hangingPunct="1">
        <a:spcBef>
          <a:spcPct val="0"/>
        </a:spcBef>
        <a:buNone/>
        <a:defRPr sz="23100" kern="1200">
          <a:solidFill>
            <a:schemeClr val="tx1"/>
          </a:solidFill>
          <a:latin typeface="+mj-lt"/>
          <a:ea typeface="+mj-ea"/>
          <a:cs typeface="+mj-cs"/>
        </a:defRPr>
      </a:lvl1pPr>
    </p:titleStyle>
    <p:bodyStyle>
      <a:lvl1pPr marL="1802481" indent="-1802481" algn="l" defTabSz="4806614"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373" indent="-1502064" algn="l" defTabSz="4806614"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266" indent="-1201652" algn="l" defTabSz="4806614"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1576" indent="-1201652" algn="l" defTabSz="4806614"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4880" indent="-1201652" algn="l" defTabSz="4806614"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8189" indent="-1201652" algn="l" defTabSz="4806614"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1494" indent="-1201652" algn="l" defTabSz="4806614"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4803" indent="-1201652" algn="l" defTabSz="4806614"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28108" indent="-1201652" algn="l" defTabSz="4806614"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6614" rtl="0" eaLnBrk="1" latinLnBrk="0" hangingPunct="1">
        <a:defRPr sz="9500" kern="1200">
          <a:solidFill>
            <a:schemeClr val="tx1"/>
          </a:solidFill>
          <a:latin typeface="+mn-lt"/>
          <a:ea typeface="+mn-ea"/>
          <a:cs typeface="+mn-cs"/>
        </a:defRPr>
      </a:lvl1pPr>
      <a:lvl2pPr marL="2403304" algn="l" defTabSz="4806614" rtl="0" eaLnBrk="1" latinLnBrk="0" hangingPunct="1">
        <a:defRPr sz="9500" kern="1200">
          <a:solidFill>
            <a:schemeClr val="tx1"/>
          </a:solidFill>
          <a:latin typeface="+mn-lt"/>
          <a:ea typeface="+mn-ea"/>
          <a:cs typeface="+mn-cs"/>
        </a:defRPr>
      </a:lvl2pPr>
      <a:lvl3pPr marL="4806614" algn="l" defTabSz="4806614" rtl="0" eaLnBrk="1" latinLnBrk="0" hangingPunct="1">
        <a:defRPr sz="9500" kern="1200">
          <a:solidFill>
            <a:schemeClr val="tx1"/>
          </a:solidFill>
          <a:latin typeface="+mn-lt"/>
          <a:ea typeface="+mn-ea"/>
          <a:cs typeface="+mn-cs"/>
        </a:defRPr>
      </a:lvl3pPr>
      <a:lvl4pPr marL="7209918" algn="l" defTabSz="4806614" rtl="0" eaLnBrk="1" latinLnBrk="0" hangingPunct="1">
        <a:defRPr sz="9500" kern="1200">
          <a:solidFill>
            <a:schemeClr val="tx1"/>
          </a:solidFill>
          <a:latin typeface="+mn-lt"/>
          <a:ea typeface="+mn-ea"/>
          <a:cs typeface="+mn-cs"/>
        </a:defRPr>
      </a:lvl4pPr>
      <a:lvl5pPr marL="9613228" algn="l" defTabSz="4806614" rtl="0" eaLnBrk="1" latinLnBrk="0" hangingPunct="1">
        <a:defRPr sz="9500" kern="1200">
          <a:solidFill>
            <a:schemeClr val="tx1"/>
          </a:solidFill>
          <a:latin typeface="+mn-lt"/>
          <a:ea typeface="+mn-ea"/>
          <a:cs typeface="+mn-cs"/>
        </a:defRPr>
      </a:lvl5pPr>
      <a:lvl6pPr marL="12016532" algn="l" defTabSz="4806614" rtl="0" eaLnBrk="1" latinLnBrk="0" hangingPunct="1">
        <a:defRPr sz="9500" kern="1200">
          <a:solidFill>
            <a:schemeClr val="tx1"/>
          </a:solidFill>
          <a:latin typeface="+mn-lt"/>
          <a:ea typeface="+mn-ea"/>
          <a:cs typeface="+mn-cs"/>
        </a:defRPr>
      </a:lvl6pPr>
      <a:lvl7pPr marL="14419842" algn="l" defTabSz="4806614" rtl="0" eaLnBrk="1" latinLnBrk="0" hangingPunct="1">
        <a:defRPr sz="9500" kern="1200">
          <a:solidFill>
            <a:schemeClr val="tx1"/>
          </a:solidFill>
          <a:latin typeface="+mn-lt"/>
          <a:ea typeface="+mn-ea"/>
          <a:cs typeface="+mn-cs"/>
        </a:defRPr>
      </a:lvl7pPr>
      <a:lvl8pPr marL="16823146" algn="l" defTabSz="4806614" rtl="0" eaLnBrk="1" latinLnBrk="0" hangingPunct="1">
        <a:defRPr sz="9500" kern="1200">
          <a:solidFill>
            <a:schemeClr val="tx1"/>
          </a:solidFill>
          <a:latin typeface="+mn-lt"/>
          <a:ea typeface="+mn-ea"/>
          <a:cs typeface="+mn-cs"/>
        </a:defRPr>
      </a:lvl8pPr>
      <a:lvl9pPr marL="19226455" algn="l" defTabSz="4806614"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emf"/><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chart" Target="../charts/chart1.xm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40081200" cy="5029200"/>
          </a:xfrm>
        </p:spPr>
        <p:txBody>
          <a:bodyPr>
            <a:normAutofit/>
          </a:bodyPr>
          <a:lstStyle/>
          <a:p>
            <a:r>
              <a:rPr lang="en-US" sz="7200" dirty="0">
                <a:latin typeface="Times New Roman" pitchFamily="18" charset="0"/>
                <a:cs typeface="Times New Roman" pitchFamily="18" charset="0"/>
              </a:rPr>
              <a:t>Utilization of algae for TCE Remediation</a:t>
            </a:r>
            <a:br>
              <a:rPr lang="en-US" sz="4800" dirty="0">
                <a:latin typeface="Times New Roman" pitchFamily="18" charset="0"/>
                <a:cs typeface="Times New Roman" pitchFamily="18" charset="0"/>
              </a:rPr>
            </a:br>
            <a:r>
              <a:rPr lang="en-US" sz="4400" b="1" i="1" dirty="0">
                <a:solidFill>
                  <a:srgbClr val="008000"/>
                </a:solidFill>
                <a:latin typeface="Times New Roman" pitchFamily="18" charset="0"/>
                <a:cs typeface="Times New Roman" pitchFamily="18" charset="0"/>
              </a:rPr>
              <a:t>Z. Vance, C. Crofcheck, </a:t>
            </a:r>
            <a:r>
              <a:rPr lang="en-US" sz="4400" b="1" i="1" dirty="0" err="1">
                <a:solidFill>
                  <a:srgbClr val="008000"/>
                </a:solidFill>
                <a:latin typeface="Times New Roman" pitchFamily="18" charset="0"/>
                <a:cs typeface="Times New Roman" pitchFamily="18" charset="0"/>
              </a:rPr>
              <a:t>M.Montross</a:t>
            </a:r>
            <a:r>
              <a:rPr lang="en-US" sz="4400" b="1" i="1" dirty="0">
                <a:solidFill>
                  <a:srgbClr val="008000"/>
                </a:solidFill>
                <a:latin typeface="Times New Roman" pitchFamily="18" charset="0"/>
                <a:cs typeface="Times New Roman" pitchFamily="18" charset="0"/>
              </a:rPr>
              <a:t>, A. Shea, Biosystems and Agricultural Engineering, University of Kentucky</a:t>
            </a:r>
            <a:br>
              <a:rPr lang="en-US" sz="4400" b="1" i="1" dirty="0">
                <a:solidFill>
                  <a:srgbClr val="008000"/>
                </a:solidFill>
                <a:latin typeface="Times New Roman" pitchFamily="18" charset="0"/>
                <a:cs typeface="Times New Roman" pitchFamily="18" charset="0"/>
              </a:rPr>
            </a:br>
            <a:r>
              <a:rPr lang="en-US" sz="4400" b="1" i="1" dirty="0">
                <a:solidFill>
                  <a:srgbClr val="008000"/>
                </a:solidFill>
                <a:latin typeface="Times New Roman" pitchFamily="18" charset="0"/>
                <a:cs typeface="Times New Roman" pitchFamily="18" charset="0"/>
              </a:rPr>
              <a:t>R. Andrews, M. Crocker, Center for Applied Energy Research, University of Kentucky</a:t>
            </a:r>
            <a:br>
              <a:rPr lang="en-US" sz="4800" b="1" i="1" dirty="0">
                <a:solidFill>
                  <a:srgbClr val="008000"/>
                </a:solidFill>
                <a:latin typeface="Times New Roman" pitchFamily="18" charset="0"/>
                <a:cs typeface="Times New Roman" pitchFamily="18" charset="0"/>
                <a:sym typeface="Wingdings 2" pitchFamily="18" charset="2"/>
              </a:rPr>
            </a:br>
            <a:endParaRPr lang="en-US" sz="4800" dirty="0">
              <a:latin typeface="Times New Roman" pitchFamily="18" charset="0"/>
              <a:cs typeface="Times New Roman" pitchFamily="18" charset="0"/>
            </a:endParaRPr>
          </a:p>
        </p:txBody>
      </p:sp>
      <p:pic>
        <p:nvPicPr>
          <p:cNvPr id="4" name="Picture 3" descr="C:\Users\Zeb\Downloads\photo.JPG"/>
          <p:cNvPicPr/>
          <p:nvPr/>
        </p:nvPicPr>
        <p:blipFill>
          <a:blip r:embed="rId2" cstate="print"/>
          <a:srcRect/>
          <a:stretch>
            <a:fillRect/>
          </a:stretch>
        </p:blipFill>
        <p:spPr bwMode="auto">
          <a:xfrm>
            <a:off x="20998610" y="27886910"/>
            <a:ext cx="3855654" cy="4726690"/>
          </a:xfrm>
          <a:prstGeom prst="rect">
            <a:avLst/>
          </a:prstGeom>
          <a:noFill/>
          <a:ln w="9525">
            <a:noFill/>
            <a:miter lim="800000"/>
            <a:headEnd/>
            <a:tailEnd/>
          </a:ln>
        </p:spPr>
      </p:pic>
      <p:sp>
        <p:nvSpPr>
          <p:cNvPr id="6" name="TextBox 5"/>
          <p:cNvSpPr txBox="1"/>
          <p:nvPr/>
        </p:nvSpPr>
        <p:spPr>
          <a:xfrm>
            <a:off x="606688" y="4343400"/>
            <a:ext cx="12347312" cy="9647474"/>
          </a:xfrm>
          <a:prstGeom prst="rect">
            <a:avLst/>
          </a:prstGeom>
          <a:noFill/>
          <a:ln w="63500" cap="rnd" cmpd="sng">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Introduction</a:t>
            </a:r>
          </a:p>
          <a:p>
            <a:r>
              <a:rPr lang="en-US" sz="3600" dirty="0">
                <a:latin typeface="Times New Roman" pitchFamily="18" charset="0"/>
                <a:cs typeface="Times New Roman" pitchFamily="18" charset="0"/>
              </a:rPr>
              <a:t>      The Gaseous Diffusion plant in Paducah, Kentucky has been in operation for over 60 years and is a vital source for our nation’s nuclear power industry. However, it has two very harmful side effects: Technetium-99 and trichloroethylene. These contaminants seep into the groundwater and are very harmful to living organisms. While remediation methods exist, they are costly and a more cost effective treatment is sought. Based on previous research, it appears algae can be used to remove these contaminants.</a:t>
            </a:r>
          </a:p>
          <a:p>
            <a:r>
              <a:rPr lang="en-US" sz="3600" dirty="0">
                <a:latin typeface="Times New Roman" pitchFamily="18" charset="0"/>
                <a:cs typeface="Times New Roman" pitchFamily="18" charset="0"/>
              </a:rPr>
              <a:t>     Manganese was chosen as a surrogate based on its physical characteristics. Experimental data shows that algae grows in the technetium with little or no effect on the algae growth rate.</a:t>
            </a:r>
          </a:p>
          <a:p>
            <a:r>
              <a:rPr lang="en-US" sz="3600" dirty="0">
                <a:latin typeface="Times New Roman" pitchFamily="18" charset="0"/>
                <a:cs typeface="Times New Roman" pitchFamily="18" charset="0"/>
              </a:rPr>
              <a:t>     A parallel trial indicates that algae also grow in the presence of trichloroethylene but growth is slightly inhibited.</a:t>
            </a:r>
          </a:p>
        </p:txBody>
      </p:sp>
      <p:sp>
        <p:nvSpPr>
          <p:cNvPr id="7" name="TextBox 6"/>
          <p:cNvSpPr txBox="1"/>
          <p:nvPr/>
        </p:nvSpPr>
        <p:spPr>
          <a:xfrm>
            <a:off x="13716001" y="9448800"/>
            <a:ext cx="11697900" cy="13371571"/>
          </a:xfrm>
          <a:prstGeom prst="rect">
            <a:avLst/>
          </a:prstGeom>
          <a:noFill/>
          <a:ln w="63500">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Methods</a:t>
            </a:r>
          </a:p>
          <a:p>
            <a:r>
              <a:rPr lang="en-US" sz="3600" dirty="0">
                <a:latin typeface="Times New Roman" pitchFamily="18" charset="0"/>
                <a:cs typeface="Times New Roman" pitchFamily="18" charset="0"/>
              </a:rPr>
              <a:t>Manganese was chosen to be used as a surrogate for Tc-99 based on similar chemical properties. Due to unknown limitations on the testing equipment, 1000ppm was chosen as a starting concentration.</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TCE was made in 25ppm concentration. </a:t>
            </a:r>
          </a:p>
          <a:p>
            <a:endParaRPr lang="en-US" sz="3600" dirty="0">
              <a:latin typeface="Times New Roman" pitchFamily="18" charset="0"/>
              <a:cs typeface="Times New Roman" pitchFamily="18" charset="0"/>
            </a:endParaRPr>
          </a:p>
          <a:p>
            <a:r>
              <a:rPr lang="en-US" sz="3600" u="sng" dirty="0">
                <a:latin typeface="Times New Roman" pitchFamily="18" charset="0"/>
                <a:cs typeface="Times New Roman" pitchFamily="18" charset="0"/>
              </a:rPr>
              <a:t>Manganese</a:t>
            </a:r>
          </a:p>
          <a:p>
            <a:pPr marL="533400" indent="-533400">
              <a:buFont typeface="Arial" pitchFamily="34" charset="0"/>
              <a:buChar char="•"/>
            </a:pPr>
            <a:r>
              <a:rPr lang="en-US" sz="3600" dirty="0">
                <a:latin typeface="Times New Roman" pitchFamily="18" charset="0"/>
                <a:cs typeface="Times New Roman" pitchFamily="18" charset="0"/>
              </a:rPr>
              <a:t>Each algae culture was started with 400ml of media</a:t>
            </a:r>
          </a:p>
          <a:p>
            <a:pPr marL="533400" indent="-533400">
              <a:buFont typeface="Arial" pitchFamily="34" charset="0"/>
              <a:buChar char="•"/>
            </a:pPr>
            <a:r>
              <a:rPr lang="en-US" sz="3600" dirty="0">
                <a:latin typeface="Times New Roman" pitchFamily="18" charset="0"/>
                <a:cs typeface="Times New Roman" pitchFamily="18" charset="0"/>
              </a:rPr>
              <a:t>Target algae inoculum concentration of 0.1 g</a:t>
            </a:r>
            <a:r>
              <a:rPr lang="en-US" sz="3600" baseline="-25000" dirty="0">
                <a:latin typeface="Times New Roman" pitchFamily="18" charset="0"/>
                <a:cs typeface="Times New Roman" pitchFamily="18" charset="0"/>
              </a:rPr>
              <a:t>dw</a:t>
            </a:r>
            <a:r>
              <a:rPr lang="en-US" sz="3600" dirty="0">
                <a:latin typeface="Times New Roman" pitchFamily="18" charset="0"/>
                <a:cs typeface="Times New Roman" pitchFamily="18" charset="0"/>
              </a:rPr>
              <a:t>/L</a:t>
            </a:r>
          </a:p>
          <a:p>
            <a:pPr marL="533400" indent="-533400">
              <a:buFont typeface="Arial" pitchFamily="34" charset="0"/>
              <a:buChar char="•"/>
            </a:pPr>
            <a:r>
              <a:rPr lang="en-US" sz="3600" dirty="0">
                <a:latin typeface="Times New Roman" pitchFamily="18" charset="0"/>
                <a:cs typeface="Times New Roman" pitchFamily="18" charset="0"/>
              </a:rPr>
              <a:t>Adjustment to 1000ppm manganese</a:t>
            </a:r>
          </a:p>
          <a:p>
            <a:endParaRPr lang="en-US" sz="3600" dirty="0">
              <a:latin typeface="Times New Roman" pitchFamily="18" charset="0"/>
              <a:cs typeface="Times New Roman" pitchFamily="18" charset="0"/>
            </a:endParaRPr>
          </a:p>
          <a:p>
            <a:r>
              <a:rPr lang="en-US" sz="3600" u="sng" dirty="0">
                <a:latin typeface="Times New Roman" pitchFamily="18" charset="0"/>
                <a:cs typeface="Times New Roman" pitchFamily="18" charset="0"/>
              </a:rPr>
              <a:t>Trichloroethylene</a:t>
            </a:r>
            <a:r>
              <a:rPr lang="en-US" sz="3600" dirty="0">
                <a:latin typeface="Times New Roman" pitchFamily="18" charset="0"/>
                <a:cs typeface="Times New Roman" pitchFamily="18" charset="0"/>
              </a:rPr>
              <a:t> </a:t>
            </a:r>
          </a:p>
          <a:p>
            <a:pPr marL="457200" indent="-457200">
              <a:buFont typeface="Arial" pitchFamily="34" charset="0"/>
              <a:buChar char="•"/>
            </a:pPr>
            <a:r>
              <a:rPr lang="en-US" sz="3600" dirty="0">
                <a:latin typeface="Times New Roman" pitchFamily="18" charset="0"/>
                <a:cs typeface="Times New Roman" pitchFamily="18" charset="0"/>
              </a:rPr>
              <a:t>Each algae culture was started with 400 ml of media</a:t>
            </a:r>
          </a:p>
          <a:p>
            <a:pPr marL="457200" indent="-457200">
              <a:buFont typeface="Arial" pitchFamily="34" charset="0"/>
              <a:buChar char="•"/>
            </a:pPr>
            <a:r>
              <a:rPr lang="en-US" sz="3600" dirty="0">
                <a:latin typeface="Times New Roman" pitchFamily="18" charset="0"/>
                <a:cs typeface="Times New Roman" pitchFamily="18" charset="0"/>
              </a:rPr>
              <a:t>Target algae inoculum concentration of 0.1 g</a:t>
            </a:r>
            <a:r>
              <a:rPr lang="en-US" sz="3600" baseline="-25000" dirty="0">
                <a:latin typeface="Times New Roman" pitchFamily="18" charset="0"/>
                <a:cs typeface="Times New Roman" pitchFamily="18" charset="0"/>
              </a:rPr>
              <a:t>dw</a:t>
            </a:r>
            <a:r>
              <a:rPr lang="en-US" sz="3600" dirty="0">
                <a:latin typeface="Times New Roman" pitchFamily="18" charset="0"/>
                <a:cs typeface="Times New Roman" pitchFamily="18" charset="0"/>
              </a:rPr>
              <a:t>/L</a:t>
            </a:r>
          </a:p>
          <a:p>
            <a:pPr marL="457200" indent="-457200">
              <a:buFont typeface="Arial" pitchFamily="34" charset="0"/>
              <a:buChar char="•"/>
            </a:pPr>
            <a:r>
              <a:rPr lang="en-US" sz="3600" dirty="0">
                <a:latin typeface="Times New Roman" pitchFamily="18" charset="0"/>
                <a:cs typeface="Times New Roman" pitchFamily="18" charset="0"/>
              </a:rPr>
              <a:t>Adjustment to .6ppm TCE</a:t>
            </a:r>
          </a:p>
          <a:p>
            <a:pPr marL="457200" indent="-457200">
              <a:buFont typeface="Arial" pitchFamily="34" charset="0"/>
              <a:buChar char="•"/>
            </a:pPr>
            <a:r>
              <a:rPr lang="en-US" sz="3600" dirty="0">
                <a:latin typeface="Times New Roman" pitchFamily="18" charset="0"/>
                <a:cs typeface="Times New Roman" pitchFamily="18" charset="0"/>
              </a:rPr>
              <a:t>DI water added to control flasks in the same volume as TCE.</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Samples were then collected in triplicate every 24 hours with a  total cultivation time of 96 hours. pH and dry weight were taken of each sample.</a:t>
            </a:r>
          </a:p>
        </p:txBody>
      </p:sp>
      <p:pic>
        <p:nvPicPr>
          <p:cNvPr id="1026" name="Picture 2" descr="C:\Users\Zeb\Downloads\photo (1).JPG"/>
          <p:cNvPicPr>
            <a:picLocks noChangeAspect="1" noChangeArrowheads="1"/>
          </p:cNvPicPr>
          <p:nvPr/>
        </p:nvPicPr>
        <p:blipFill>
          <a:blip r:embed="rId3" cstate="print"/>
          <a:srcRect l="24490"/>
          <a:stretch>
            <a:fillRect/>
          </a:stretch>
        </p:blipFill>
        <p:spPr bwMode="auto">
          <a:xfrm>
            <a:off x="14554200" y="27929199"/>
            <a:ext cx="3703320" cy="4642112"/>
          </a:xfrm>
          <a:prstGeom prst="rect">
            <a:avLst/>
          </a:prstGeom>
          <a:noFill/>
        </p:spPr>
      </p:pic>
      <p:sp>
        <p:nvSpPr>
          <p:cNvPr id="11" name="TextBox 10"/>
          <p:cNvSpPr txBox="1"/>
          <p:nvPr/>
        </p:nvSpPr>
        <p:spPr>
          <a:xfrm>
            <a:off x="29032200" y="4343401"/>
            <a:ext cx="12435840" cy="1245174"/>
          </a:xfrm>
          <a:prstGeom prst="rect">
            <a:avLst/>
          </a:prstGeom>
          <a:noFill/>
        </p:spPr>
        <p:txBody>
          <a:bodyPr wrap="square" lIns="501612" tIns="250806" rIns="501612" bIns="250806" rtlCol="0">
            <a:spAutoFit/>
          </a:bodyPr>
          <a:lstStyle/>
          <a:p>
            <a:pPr algn="ctr"/>
            <a:r>
              <a:rPr lang="en-US" sz="4800" b="1" dirty="0">
                <a:latin typeface="Times New Roman" pitchFamily="18" charset="0"/>
                <a:cs typeface="Times New Roman" pitchFamily="18" charset="0"/>
              </a:rPr>
              <a:t>Results</a:t>
            </a:r>
          </a:p>
        </p:txBody>
      </p:sp>
      <p:sp>
        <p:nvSpPr>
          <p:cNvPr id="12" name="TextBox 11"/>
          <p:cNvSpPr txBox="1"/>
          <p:nvPr/>
        </p:nvSpPr>
        <p:spPr>
          <a:xfrm>
            <a:off x="29456743" y="22174200"/>
            <a:ext cx="12435840" cy="4015163"/>
          </a:xfrm>
          <a:prstGeom prst="rect">
            <a:avLst/>
          </a:prstGeom>
          <a:noFill/>
          <a:ln w="63500" cmpd="sng">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Conclusion</a:t>
            </a:r>
          </a:p>
          <a:p>
            <a:pPr marL="457200" indent="-457200">
              <a:buFont typeface="Arial" pitchFamily="34" charset="0"/>
              <a:buChar char="•"/>
            </a:pPr>
            <a:r>
              <a:rPr lang="en-US" sz="3600" dirty="0">
                <a:latin typeface="Times New Roman" pitchFamily="18" charset="0"/>
                <a:cs typeface="Times New Roman" pitchFamily="18" charset="0"/>
              </a:rPr>
              <a:t>Dry weight shows that algae grows in </a:t>
            </a:r>
            <a:r>
              <a:rPr lang="en-US" sz="3600" dirty="0" err="1">
                <a:latin typeface="Times New Roman" pitchFamily="18" charset="0"/>
                <a:cs typeface="Times New Roman" pitchFamily="18" charset="0"/>
              </a:rPr>
              <a:t>Mn</a:t>
            </a:r>
            <a:r>
              <a:rPr lang="en-US" sz="3600" dirty="0">
                <a:latin typeface="Times New Roman" pitchFamily="18" charset="0"/>
                <a:cs typeface="Times New Roman" pitchFamily="18" charset="0"/>
              </a:rPr>
              <a:t> with little effect.</a:t>
            </a:r>
          </a:p>
          <a:p>
            <a:pPr marL="457200" indent="-457200">
              <a:buFont typeface="Arial" pitchFamily="34" charset="0"/>
              <a:buChar char="•"/>
            </a:pPr>
            <a:r>
              <a:rPr lang="en-US" sz="3600" dirty="0">
                <a:latin typeface="Times New Roman" pitchFamily="18" charset="0"/>
                <a:cs typeface="Times New Roman" pitchFamily="18" charset="0"/>
              </a:rPr>
              <a:t>Algal growth appears to be slightly hindered when grown in the presence of TCE.</a:t>
            </a:r>
          </a:p>
          <a:p>
            <a:pPr marL="457200" indent="-457200">
              <a:buFont typeface="Arial" pitchFamily="34" charset="0"/>
              <a:buChar char="•"/>
            </a:pPr>
            <a:r>
              <a:rPr lang="en-US" sz="3600" dirty="0">
                <a:latin typeface="Times New Roman" pitchFamily="18" charset="0"/>
                <a:cs typeface="Times New Roman" pitchFamily="18" charset="0"/>
              </a:rPr>
              <a:t>Elemental analysis shows that TCE is being taken up by the algae. </a:t>
            </a:r>
          </a:p>
        </p:txBody>
      </p:sp>
      <p:sp>
        <p:nvSpPr>
          <p:cNvPr id="13" name="TextBox 12"/>
          <p:cNvSpPr txBox="1"/>
          <p:nvPr/>
        </p:nvSpPr>
        <p:spPr>
          <a:xfrm>
            <a:off x="685800" y="14935200"/>
            <a:ext cx="12347312" cy="4569161"/>
          </a:xfrm>
          <a:prstGeom prst="rect">
            <a:avLst/>
          </a:prstGeom>
          <a:noFill/>
          <a:ln w="63500" cmpd="sng">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Objectives</a:t>
            </a:r>
          </a:p>
          <a:p>
            <a:pPr marL="571500" indent="-571500">
              <a:buFont typeface="Arial" pitchFamily="34" charset="0"/>
              <a:buChar char="•"/>
            </a:pPr>
            <a:r>
              <a:rPr lang="en-US" sz="3600" dirty="0">
                <a:latin typeface="Times New Roman" pitchFamily="18" charset="0"/>
                <a:cs typeface="Times New Roman" pitchFamily="18" charset="0"/>
              </a:rPr>
              <a:t>Verify that manganese is a suitable surrogate for Technetium that does not harm the algae and can be absorbed by the algae.</a:t>
            </a:r>
          </a:p>
          <a:p>
            <a:pPr marL="571500" indent="-571500">
              <a:buFont typeface="Arial" pitchFamily="34" charset="0"/>
              <a:buChar char="•"/>
            </a:pPr>
            <a:r>
              <a:rPr lang="en-US" sz="3600" dirty="0">
                <a:latin typeface="Times New Roman" pitchFamily="18" charset="0"/>
                <a:cs typeface="Times New Roman" pitchFamily="18" charset="0"/>
              </a:rPr>
              <a:t>Determine if the algae can survive in TCE and, if it can, whether or not the algae can absorb the TCE.</a:t>
            </a:r>
          </a:p>
          <a:p>
            <a:endParaRPr lang="en-US" sz="3600"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9487" y="3907532"/>
            <a:ext cx="8948057" cy="5377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762000" y="20726400"/>
            <a:ext cx="12192000" cy="6723597"/>
          </a:xfrm>
          <a:prstGeom prst="rect">
            <a:avLst/>
          </a:prstGeom>
          <a:noFill/>
          <a:ln w="63500" cmpd="sng">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Algal Species – </a:t>
            </a:r>
            <a:r>
              <a:rPr lang="en-US" sz="4800" b="1" i="1" dirty="0" err="1">
                <a:latin typeface="Times New Roman" pitchFamily="18" charset="0"/>
                <a:cs typeface="Times New Roman" pitchFamily="18" charset="0"/>
              </a:rPr>
              <a:t>Scendesmus</a:t>
            </a:r>
            <a:r>
              <a:rPr lang="en-US" sz="4800" b="1" i="1" dirty="0">
                <a:latin typeface="Times New Roman" pitchFamily="18" charset="0"/>
                <a:cs typeface="Times New Roman" pitchFamily="18" charset="0"/>
              </a:rPr>
              <a:t> </a:t>
            </a:r>
            <a:r>
              <a:rPr lang="en-US" sz="4800" b="1" i="1" dirty="0" err="1">
                <a:latin typeface="Times New Roman" pitchFamily="18" charset="0"/>
                <a:cs typeface="Times New Roman" pitchFamily="18" charset="0"/>
              </a:rPr>
              <a:t>acutus</a:t>
            </a:r>
            <a:endParaRPr lang="en-US" sz="4800" b="1" i="1" dirty="0">
              <a:latin typeface="Times New Roman" pitchFamily="18" charset="0"/>
              <a:cs typeface="Times New Roman" pitchFamily="18" charset="0"/>
            </a:endParaRPr>
          </a:p>
          <a:p>
            <a:pPr marL="571500" indent="-571500">
              <a:buFont typeface="Arial" pitchFamily="34" charset="0"/>
              <a:buChar char="•"/>
            </a:pPr>
            <a:r>
              <a:rPr lang="en-US" sz="3600" dirty="0">
                <a:latin typeface="Times New Roman" pitchFamily="18" charset="0"/>
                <a:cs typeface="Times New Roman" pitchFamily="18" charset="0"/>
              </a:rPr>
              <a:t>Grown at </a:t>
            </a:r>
            <a:r>
              <a:rPr lang="en-US" sz="3600" dirty="0">
                <a:latin typeface="Times New Roman" pitchFamily="18" charset="0"/>
                <a:ea typeface="Tahoma" pitchFamily="34" charset="0"/>
                <a:cs typeface="Times New Roman" pitchFamily="18" charset="0"/>
              </a:rPr>
              <a:t>22°C </a:t>
            </a:r>
          </a:p>
          <a:p>
            <a:pPr marL="571500" indent="-571500">
              <a:buFont typeface="Arial" pitchFamily="34" charset="0"/>
              <a:buChar char="•"/>
            </a:pPr>
            <a:r>
              <a:rPr lang="en-US" sz="3600" dirty="0">
                <a:latin typeface="Times New Roman" pitchFamily="18" charset="0"/>
                <a:ea typeface="Tahoma" pitchFamily="34" charset="0"/>
                <a:cs typeface="Times New Roman" pitchFamily="18" charset="0"/>
              </a:rPr>
              <a:t>Can withstand temperature range of 10-40°C</a:t>
            </a:r>
          </a:p>
          <a:p>
            <a:pPr marL="571500" indent="-571500">
              <a:buFont typeface="Arial" pitchFamily="34" charset="0"/>
              <a:buChar char="•"/>
            </a:pPr>
            <a:r>
              <a:rPr lang="en-US" sz="3600" dirty="0">
                <a:latin typeface="Times New Roman" pitchFamily="18" charset="0"/>
                <a:cs typeface="Times New Roman" pitchFamily="18" charset="0"/>
              </a:rPr>
              <a:t>Rate of daily CO</a:t>
            </a:r>
            <a:r>
              <a:rPr lang="en-US" sz="3600" baseline="-25000" dirty="0">
                <a:latin typeface="Times New Roman" pitchFamily="18" charset="0"/>
                <a:cs typeface="Times New Roman" pitchFamily="18" charset="0"/>
              </a:rPr>
              <a:t>2 </a:t>
            </a:r>
            <a:r>
              <a:rPr lang="en-US" sz="3600" dirty="0">
                <a:latin typeface="Times New Roman" pitchFamily="18" charset="0"/>
                <a:cs typeface="Times New Roman" pitchFamily="18" charset="0"/>
              </a:rPr>
              <a:t>consumption is 28% at a 6% CO</a:t>
            </a:r>
            <a:r>
              <a:rPr lang="en-US" sz="3600" baseline="-25000" dirty="0">
                <a:latin typeface="Times New Roman" pitchFamily="18" charset="0"/>
                <a:cs typeface="Times New Roman" pitchFamily="18" charset="0"/>
              </a:rPr>
              <a:t>2</a:t>
            </a:r>
            <a:r>
              <a:rPr lang="en-US" sz="3600" dirty="0">
                <a:latin typeface="Times New Roman" pitchFamily="18" charset="0"/>
                <a:cs typeface="Times New Roman" pitchFamily="18" charset="0"/>
              </a:rPr>
              <a:t> level</a:t>
            </a:r>
            <a:endParaRPr lang="en-US" sz="3600" dirty="0">
              <a:latin typeface="Times New Roman" pitchFamily="18" charset="0"/>
              <a:ea typeface="Tahoma" pitchFamily="34" charset="0"/>
              <a:cs typeface="Times New Roman" pitchFamily="18" charset="0"/>
            </a:endParaRPr>
          </a:p>
          <a:p>
            <a:pPr marL="571500" indent="-571500">
              <a:buFont typeface="Arial" pitchFamily="34" charset="0"/>
              <a:buChar char="•"/>
            </a:pPr>
            <a:r>
              <a:rPr lang="en-US" sz="3600" dirty="0">
                <a:latin typeface="Times New Roman" pitchFamily="18" charset="0"/>
                <a:ea typeface="Tahoma" pitchFamily="34" charset="0"/>
                <a:cs typeface="Times New Roman" pitchFamily="18" charset="0"/>
              </a:rPr>
              <a:t>Resilient enough to withstand a wide range of pH</a:t>
            </a:r>
            <a:endParaRPr lang="en-US" sz="3600" dirty="0">
              <a:latin typeface="Times New Roman" pitchFamily="18" charset="0"/>
              <a:cs typeface="Times New Roman" pitchFamily="18" charset="0"/>
            </a:endParaRPr>
          </a:p>
          <a:p>
            <a:endParaRPr lang="en-US" sz="3600" dirty="0">
              <a:latin typeface="Tahoma" pitchFamily="34" charset="0"/>
              <a:cs typeface="Tahoma" pitchFamily="34" charset="0"/>
            </a:endParaRPr>
          </a:p>
          <a:p>
            <a:endParaRPr lang="en-US" sz="3600" dirty="0">
              <a:latin typeface="Tahoma" pitchFamily="34" charset="0"/>
              <a:cs typeface="Tahoma" pitchFamily="34" charset="0"/>
            </a:endParaRPr>
          </a:p>
          <a:p>
            <a:endParaRPr lang="en-US" sz="3600" dirty="0">
              <a:latin typeface="Tahoma" pitchFamily="34" charset="0"/>
              <a:cs typeface="Tahoma" pitchFamily="34" charset="0"/>
            </a:endParaRPr>
          </a:p>
          <a:p>
            <a:endParaRPr lang="en-US" sz="3600" dirty="0">
              <a:latin typeface="Tahoma" pitchFamily="34" charset="0"/>
              <a:cs typeface="Tahoma" pitchFamily="34" charset="0"/>
            </a:endParaRPr>
          </a:p>
          <a:p>
            <a:endParaRPr lang="en-US" sz="3600" dirty="0">
              <a:latin typeface="Tahoma" pitchFamily="34" charset="0"/>
              <a:cs typeface="Tahoma" pitchFamily="34" charset="0"/>
            </a:endParaRPr>
          </a:p>
          <a:p>
            <a:endParaRPr lang="en-US" sz="3600" dirty="0">
              <a:latin typeface="Tahoma" pitchFamily="34" charset="0"/>
              <a:cs typeface="Tahoma" pitchFamily="34" charset="0"/>
            </a:endParaRPr>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05216" y="1171574"/>
            <a:ext cx="3288082"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1" descr="uk-logo3"/>
          <p:cNvPicPr>
            <a:picLocks noChangeAspect="1" noChangeArrowheads="1"/>
          </p:cNvPicPr>
          <p:nvPr/>
        </p:nvPicPr>
        <p:blipFill>
          <a:blip r:embed="rId6" cstate="print"/>
          <a:srcRect/>
          <a:stretch>
            <a:fillRect/>
          </a:stretch>
        </p:blipFill>
        <p:spPr bwMode="auto">
          <a:xfrm>
            <a:off x="838200" y="1389936"/>
            <a:ext cx="4454937" cy="1906429"/>
          </a:xfrm>
          <a:prstGeom prst="rect">
            <a:avLst/>
          </a:prstGeom>
          <a:noFill/>
          <a:ln w="9525">
            <a:noFill/>
            <a:miter lim="800000"/>
            <a:headEnd/>
            <a:tailEnd/>
          </a:ln>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rcRect l="5483" r="4470"/>
          <a:stretch>
            <a:fillRect/>
          </a:stretch>
        </p:blipFill>
        <p:spPr>
          <a:xfrm>
            <a:off x="2656114" y="24291010"/>
            <a:ext cx="3461657" cy="2162418"/>
          </a:xfrm>
          <a:prstGeom prst="rect">
            <a:avLst/>
          </a:prstGeom>
        </p:spPr>
      </p:pic>
      <p:sp>
        <p:nvSpPr>
          <p:cNvPr id="16" name="TextBox 15"/>
          <p:cNvSpPr txBox="1"/>
          <p:nvPr/>
        </p:nvSpPr>
        <p:spPr>
          <a:xfrm>
            <a:off x="29456743" y="26672839"/>
            <a:ext cx="12435840" cy="4569161"/>
          </a:xfrm>
          <a:prstGeom prst="rect">
            <a:avLst/>
          </a:prstGeom>
          <a:noFill/>
          <a:ln w="63500" cmpd="sng">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Further work</a:t>
            </a:r>
          </a:p>
          <a:p>
            <a:pPr marL="571500" indent="-571500">
              <a:buFont typeface="Arial" pitchFamily="34" charset="0"/>
              <a:buChar char="•"/>
            </a:pPr>
            <a:r>
              <a:rPr lang="en-US" sz="3600" dirty="0">
                <a:latin typeface="Times New Roman" pitchFamily="18" charset="0"/>
                <a:cs typeface="Times New Roman" pitchFamily="18" charset="0"/>
              </a:rPr>
              <a:t>Determine what concentration of TCE becomes harmful to the algae and if it can survive in maximum TCE concentrations from Paducah site.</a:t>
            </a:r>
          </a:p>
          <a:p>
            <a:pPr marL="571500" indent="-571500">
              <a:buFont typeface="Arial" pitchFamily="34" charset="0"/>
              <a:buChar char="•"/>
            </a:pPr>
            <a:r>
              <a:rPr lang="en-US" sz="3600" dirty="0">
                <a:latin typeface="Times New Roman" pitchFamily="18" charset="0"/>
                <a:cs typeface="Times New Roman" pitchFamily="18" charset="0"/>
              </a:rPr>
              <a:t>Elemental analysis of the manganese to determine if there is movement of the element</a:t>
            </a:r>
          </a:p>
          <a:p>
            <a:endParaRPr lang="en-US" sz="3600" dirty="0">
              <a:latin typeface="Tahoma" pitchFamily="34" charset="0"/>
              <a:cs typeface="Tahoma" pitchFamily="34" charset="0"/>
            </a:endParaRPr>
          </a:p>
        </p:txBody>
      </p:sp>
      <p:sp>
        <p:nvSpPr>
          <p:cNvPr id="17" name="TextBox 16"/>
          <p:cNvSpPr txBox="1"/>
          <p:nvPr/>
        </p:nvSpPr>
        <p:spPr>
          <a:xfrm>
            <a:off x="13716000" y="23152994"/>
            <a:ext cx="11734800" cy="4015163"/>
          </a:xfrm>
          <a:prstGeom prst="rect">
            <a:avLst/>
          </a:prstGeom>
          <a:noFill/>
          <a:ln w="63500" cmpd="sng">
            <a:noFill/>
          </a:ln>
        </p:spPr>
        <p:txBody>
          <a:bodyPr wrap="square" lIns="501612" tIns="250806" rIns="501612" bIns="250806" rtlCol="0">
            <a:spAutoFit/>
          </a:bodyPr>
          <a:lstStyle/>
          <a:p>
            <a:pPr algn="ctr"/>
            <a:r>
              <a:rPr lang="en-US" sz="4800" b="1" dirty="0">
                <a:latin typeface="Times New Roman" pitchFamily="18" charset="0"/>
                <a:cs typeface="Times New Roman" pitchFamily="18" charset="0"/>
              </a:rPr>
              <a:t>Quantification of results</a:t>
            </a:r>
          </a:p>
          <a:p>
            <a:pPr marL="571500" indent="-571500">
              <a:buFont typeface="Arial" pitchFamily="34" charset="0"/>
              <a:buChar char="•"/>
            </a:pPr>
            <a:r>
              <a:rPr lang="en-US" sz="3600" dirty="0">
                <a:latin typeface="Times New Roman" pitchFamily="18" charset="0"/>
                <a:cs typeface="Times New Roman" pitchFamily="18" charset="0"/>
              </a:rPr>
              <a:t>Dry weight for manganese and TCE trials</a:t>
            </a:r>
          </a:p>
          <a:p>
            <a:pPr marL="571500" indent="-571500">
              <a:buFont typeface="Arial" pitchFamily="34" charset="0"/>
              <a:buChar char="•"/>
            </a:pPr>
            <a:r>
              <a:rPr lang="en-US" sz="3600" dirty="0">
                <a:latin typeface="Times New Roman" pitchFamily="18" charset="0"/>
                <a:ea typeface="Tahoma" pitchFamily="34" charset="0"/>
                <a:cs typeface="Times New Roman" pitchFamily="18" charset="0"/>
              </a:rPr>
              <a:t>Elemental analysis of TCE samples using HPLC (</a:t>
            </a:r>
            <a:r>
              <a:rPr lang="en-US" sz="3600" dirty="0" err="1">
                <a:latin typeface="Times New Roman" pitchFamily="18" charset="0"/>
                <a:ea typeface="Tahoma" pitchFamily="34" charset="0"/>
                <a:cs typeface="Times New Roman" pitchFamily="18" charset="0"/>
              </a:rPr>
              <a:t>Dionex</a:t>
            </a:r>
            <a:r>
              <a:rPr lang="en-US" sz="3600" dirty="0">
                <a:latin typeface="Times New Roman" pitchFamily="18" charset="0"/>
                <a:ea typeface="Tahoma" pitchFamily="34" charset="0"/>
                <a:cs typeface="Times New Roman" pitchFamily="18" charset="0"/>
              </a:rPr>
              <a:t> HPLC U3000, Acclaim 120 C-18 column, mobile phase </a:t>
            </a:r>
            <a:r>
              <a:rPr lang="en-US" sz="3600" dirty="0" err="1">
                <a:latin typeface="Times New Roman" pitchFamily="18" charset="0"/>
                <a:ea typeface="Tahoma" pitchFamily="34" charset="0"/>
                <a:cs typeface="Times New Roman" pitchFamily="18" charset="0"/>
              </a:rPr>
              <a:t>acetonitrile:water</a:t>
            </a:r>
            <a:r>
              <a:rPr lang="en-US" sz="3600" dirty="0">
                <a:latin typeface="Times New Roman" pitchFamily="18" charset="0"/>
                <a:ea typeface="Tahoma" pitchFamily="34" charset="0"/>
                <a:cs typeface="Times New Roman" pitchFamily="18" charset="0"/>
              </a:rPr>
              <a:t> (70:30))</a:t>
            </a:r>
          </a:p>
          <a:p>
            <a:pPr marL="571500" indent="-571500">
              <a:buFont typeface="Arial" pitchFamily="34" charset="0"/>
              <a:buChar char="•"/>
            </a:pPr>
            <a:r>
              <a:rPr lang="en-US" sz="3600" dirty="0">
                <a:latin typeface="Times New Roman" pitchFamily="18" charset="0"/>
                <a:cs typeface="Times New Roman" pitchFamily="18" charset="0"/>
              </a:rPr>
              <a:t>Elemental analysis of manganese</a:t>
            </a:r>
          </a:p>
        </p:txBody>
      </p:sp>
      <p:sp>
        <p:nvSpPr>
          <p:cNvPr id="25" name="TextBox 24"/>
          <p:cNvSpPr txBox="1"/>
          <p:nvPr/>
        </p:nvSpPr>
        <p:spPr>
          <a:xfrm>
            <a:off x="27819033" y="12647799"/>
            <a:ext cx="14936165" cy="1122064"/>
          </a:xfrm>
          <a:prstGeom prst="rect">
            <a:avLst/>
          </a:prstGeom>
          <a:noFill/>
        </p:spPr>
        <p:txBody>
          <a:bodyPr wrap="square" lIns="501612" tIns="250806" rIns="501612" bIns="250806" rtlCol="0">
            <a:spAutoFit/>
          </a:bodyPr>
          <a:lstStyle/>
          <a:p>
            <a:pPr algn="ctr"/>
            <a:r>
              <a:rPr lang="en-US" sz="4000" b="1" dirty="0">
                <a:latin typeface="Times New Roman" pitchFamily="18" charset="0"/>
                <a:cs typeface="Times New Roman" pitchFamily="18" charset="0"/>
              </a:rPr>
              <a:t>HPLC run at t=0 and again at t=96 hours</a:t>
            </a:r>
          </a:p>
        </p:txBody>
      </p:sp>
      <p:sp>
        <p:nvSpPr>
          <p:cNvPr id="22" name="TextBox 21"/>
          <p:cNvSpPr txBox="1"/>
          <p:nvPr/>
        </p:nvSpPr>
        <p:spPr>
          <a:xfrm>
            <a:off x="5367332" y="28914415"/>
            <a:ext cx="6217920" cy="2062103"/>
          </a:xfrm>
          <a:prstGeom prst="rect">
            <a:avLst/>
          </a:prstGeom>
          <a:noFill/>
        </p:spPr>
        <p:txBody>
          <a:bodyPr wrap="square" rtlCol="0">
            <a:spAutoFit/>
          </a:bodyPr>
          <a:lstStyle/>
          <a:p>
            <a:r>
              <a:rPr lang="en-US" sz="3200" dirty="0">
                <a:latin typeface="Tahoma" pitchFamily="34" charset="0"/>
                <a:ea typeface="Tahoma" pitchFamily="34" charset="0"/>
                <a:cs typeface="Tahoma" pitchFamily="34" charset="0"/>
              </a:rPr>
              <a:t>Funding provided by Kentucky’s Office of Energy Development and Energy Independence.</a:t>
            </a:r>
          </a:p>
          <a:p>
            <a:endParaRPr lang="en-US" sz="3200" dirty="0">
              <a:latin typeface="Tahoma" pitchFamily="34" charset="0"/>
              <a:ea typeface="Tahoma" pitchFamily="34" charset="0"/>
              <a:cs typeface="Tahoma" pitchFamily="34" charset="0"/>
            </a:endParaRPr>
          </a:p>
        </p:txBody>
      </p:sp>
      <p:pic>
        <p:nvPicPr>
          <p:cNvPr id="23" name="Picture 2"/>
          <p:cNvPicPr>
            <a:picLocks noChangeAspect="1" noChangeArrowheads="1"/>
          </p:cNvPicPr>
          <p:nvPr/>
        </p:nvPicPr>
        <p:blipFill>
          <a:blip r:embed="rId8" cstate="print"/>
          <a:srcRect/>
          <a:stretch>
            <a:fillRect/>
          </a:stretch>
        </p:blipFill>
        <p:spPr bwMode="auto">
          <a:xfrm>
            <a:off x="391886" y="29338732"/>
            <a:ext cx="4738255" cy="2665268"/>
          </a:xfrm>
          <a:prstGeom prst="rect">
            <a:avLst/>
          </a:prstGeom>
          <a:noFill/>
          <a:ln w="9525">
            <a:noFill/>
            <a:miter lim="800000"/>
            <a:headEnd/>
            <a:tailEnd/>
          </a:ln>
          <a:effectLst/>
        </p:spPr>
      </p:pic>
      <p:pic>
        <p:nvPicPr>
          <p:cNvPr id="24" name="Picture 23" descr="Brand_4color.jpg"/>
          <p:cNvPicPr>
            <a:picLocks noChangeAspect="1"/>
          </p:cNvPicPr>
          <p:nvPr/>
        </p:nvPicPr>
        <p:blipFill>
          <a:blip r:embed="rId9" cstate="print"/>
          <a:stretch>
            <a:fillRect/>
          </a:stretch>
        </p:blipFill>
        <p:spPr>
          <a:xfrm>
            <a:off x="5499967" y="30701308"/>
            <a:ext cx="6272231" cy="1186833"/>
          </a:xfrm>
          <a:prstGeom prst="rect">
            <a:avLst/>
          </a:prstGeom>
        </p:spPr>
      </p:pic>
      <p:pic>
        <p:nvPicPr>
          <p:cNvPr id="9"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995086" y="17845477"/>
            <a:ext cx="8979943" cy="36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58" name="Group 1057"/>
          <p:cNvGrpSpPr/>
          <p:nvPr/>
        </p:nvGrpSpPr>
        <p:grpSpPr>
          <a:xfrm>
            <a:off x="34700056" y="13702105"/>
            <a:ext cx="8716194" cy="3678453"/>
            <a:chOff x="29939306" y="12983262"/>
            <a:chExt cx="10723192" cy="3878963"/>
          </a:xfrm>
        </p:grpSpPr>
        <p:pic>
          <p:nvPicPr>
            <p:cNvPr id="1028" name="Picture 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9939306" y="12983262"/>
              <a:ext cx="10723192" cy="387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36493838" y="15400672"/>
              <a:ext cx="1606161" cy="9249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7" name="Group 1056"/>
          <p:cNvGrpSpPr/>
          <p:nvPr/>
        </p:nvGrpSpPr>
        <p:grpSpPr>
          <a:xfrm>
            <a:off x="25808754" y="13716281"/>
            <a:ext cx="8686800" cy="3666048"/>
            <a:chOff x="40483208" y="12997678"/>
            <a:chExt cx="10683340" cy="3864547"/>
          </a:xfrm>
        </p:grpSpPr>
        <p:pic>
          <p:nvPicPr>
            <p:cNvPr id="20" name="Picture 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483208" y="12997678"/>
              <a:ext cx="10683340" cy="3864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Oval 26"/>
            <p:cNvSpPr/>
            <p:nvPr/>
          </p:nvSpPr>
          <p:spPr>
            <a:xfrm>
              <a:off x="47132116" y="15400672"/>
              <a:ext cx="1247264" cy="8001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136336" y="20341045"/>
            <a:ext cx="5639683" cy="705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077200" y="24307800"/>
            <a:ext cx="3448050" cy="212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3" name="Table 32"/>
          <p:cNvGraphicFramePr>
            <a:graphicFrameLocks noGrp="1"/>
          </p:cNvGraphicFramePr>
          <p:nvPr/>
        </p:nvGraphicFramePr>
        <p:xfrm>
          <a:off x="35737800" y="17983200"/>
          <a:ext cx="7162800" cy="3108960"/>
        </p:xfrm>
        <a:graphic>
          <a:graphicData uri="http://schemas.openxmlformats.org/drawingml/2006/table">
            <a:tbl>
              <a:tblPr firstRow="1" bandRow="1">
                <a:tableStyleId>{8EC20E35-A176-4012-BC5E-935CFFF8708E}</a:tableStyleId>
              </a:tblPr>
              <a:tblGrid>
                <a:gridCol w="1770580">
                  <a:extLst>
                    <a:ext uri="{9D8B030D-6E8A-4147-A177-3AD203B41FA5}">
                      <a16:colId xmlns:a16="http://schemas.microsoft.com/office/drawing/2014/main" val="20000"/>
                    </a:ext>
                  </a:extLst>
                </a:gridCol>
                <a:gridCol w="2936521">
                  <a:extLst>
                    <a:ext uri="{9D8B030D-6E8A-4147-A177-3AD203B41FA5}">
                      <a16:colId xmlns:a16="http://schemas.microsoft.com/office/drawing/2014/main" val="20001"/>
                    </a:ext>
                  </a:extLst>
                </a:gridCol>
                <a:gridCol w="2455699">
                  <a:extLst>
                    <a:ext uri="{9D8B030D-6E8A-4147-A177-3AD203B41FA5}">
                      <a16:colId xmlns:a16="http://schemas.microsoft.com/office/drawing/2014/main" val="20002"/>
                    </a:ext>
                  </a:extLst>
                </a:gridCol>
              </a:tblGrid>
              <a:tr h="370840">
                <a:tc>
                  <a:txBody>
                    <a:bodyPr/>
                    <a:lstStyle/>
                    <a:p>
                      <a:pPr algn="ctr"/>
                      <a:r>
                        <a:rPr lang="en-US" sz="3600" dirty="0">
                          <a:latin typeface="Times New Roman" pitchFamily="18" charset="0"/>
                          <a:cs typeface="Times New Roman" pitchFamily="18" charset="0"/>
                        </a:rPr>
                        <a:t>TCE Flask</a:t>
                      </a:r>
                    </a:p>
                  </a:txBody>
                  <a:tcPr/>
                </a:tc>
                <a:tc>
                  <a:txBody>
                    <a:bodyPr/>
                    <a:lstStyle/>
                    <a:p>
                      <a:pPr algn="ctr"/>
                      <a:r>
                        <a:rPr lang="en-US" sz="3600" dirty="0">
                          <a:latin typeface="Times New Roman" pitchFamily="18" charset="0"/>
                          <a:cs typeface="Times New Roman" pitchFamily="18" charset="0"/>
                        </a:rPr>
                        <a:t>Initial TCE (</a:t>
                      </a:r>
                      <a:r>
                        <a:rPr lang="en-US" sz="3600" dirty="0" err="1">
                          <a:latin typeface="Times New Roman" pitchFamily="18" charset="0"/>
                          <a:cs typeface="Times New Roman" pitchFamily="18" charset="0"/>
                        </a:rPr>
                        <a:t>ppm</a:t>
                      </a:r>
                      <a:r>
                        <a:rPr lang="en-US" sz="3600" dirty="0">
                          <a:latin typeface="Times New Roman" pitchFamily="18" charset="0"/>
                          <a:cs typeface="Times New Roman" pitchFamily="18" charset="0"/>
                        </a:rPr>
                        <a:t>)</a:t>
                      </a:r>
                    </a:p>
                  </a:txBody>
                  <a:tcPr/>
                </a:tc>
                <a:tc>
                  <a:txBody>
                    <a:bodyPr/>
                    <a:lstStyle/>
                    <a:p>
                      <a:pPr algn="ctr"/>
                      <a:r>
                        <a:rPr lang="en-US" sz="3600" dirty="0">
                          <a:latin typeface="Times New Roman" pitchFamily="18" charset="0"/>
                          <a:cs typeface="Times New Roman" pitchFamily="18" charset="0"/>
                        </a:rPr>
                        <a:t>Final TCE (</a:t>
                      </a:r>
                      <a:r>
                        <a:rPr lang="en-US" sz="3600" dirty="0" err="1">
                          <a:latin typeface="Times New Roman" pitchFamily="18" charset="0"/>
                          <a:cs typeface="Times New Roman" pitchFamily="18" charset="0"/>
                        </a:rPr>
                        <a:t>ppm</a:t>
                      </a:r>
                      <a:r>
                        <a:rPr lang="en-US" sz="3600" dirty="0">
                          <a:latin typeface="Times New Roman" pitchFamily="18" charset="0"/>
                          <a:cs typeface="Times New Roman" pitchFamily="18" charset="0"/>
                        </a:rPr>
                        <a:t>)</a:t>
                      </a:r>
                    </a:p>
                  </a:txBody>
                  <a:tcPr/>
                </a:tc>
                <a:extLst>
                  <a:ext uri="{0D108BD9-81ED-4DB2-BD59-A6C34878D82A}">
                    <a16:rowId xmlns:a16="http://schemas.microsoft.com/office/drawing/2014/main" val="10000"/>
                  </a:ext>
                </a:extLst>
              </a:tr>
              <a:tr h="370840">
                <a:tc>
                  <a:txBody>
                    <a:bodyPr/>
                    <a:lstStyle/>
                    <a:p>
                      <a:pPr algn="ctr"/>
                      <a:r>
                        <a:rPr lang="en-US" sz="3600" dirty="0">
                          <a:latin typeface="Times New Roman" pitchFamily="18" charset="0"/>
                          <a:cs typeface="Times New Roman" pitchFamily="18" charset="0"/>
                        </a:rPr>
                        <a:t>1</a:t>
                      </a:r>
                    </a:p>
                  </a:txBody>
                  <a:tcPr/>
                </a:tc>
                <a:tc>
                  <a:txBody>
                    <a:bodyPr/>
                    <a:lstStyle/>
                    <a:p>
                      <a:pPr algn="ctr"/>
                      <a:r>
                        <a:rPr lang="en-US" sz="3600" dirty="0">
                          <a:latin typeface="Times New Roman" pitchFamily="18" charset="0"/>
                          <a:cs typeface="Times New Roman" pitchFamily="18" charset="0"/>
                        </a:rPr>
                        <a:t>0.635</a:t>
                      </a:r>
                    </a:p>
                  </a:txBody>
                  <a:tcPr/>
                </a:tc>
                <a:tc>
                  <a:txBody>
                    <a:bodyPr/>
                    <a:lstStyle/>
                    <a:p>
                      <a:pPr algn="ctr"/>
                      <a:r>
                        <a:rPr lang="en-US" sz="3600" dirty="0">
                          <a:latin typeface="Times New Roman" pitchFamily="18" charset="0"/>
                          <a:cs typeface="Times New Roman" pitchFamily="18" charset="0"/>
                        </a:rPr>
                        <a:t>0.001</a:t>
                      </a:r>
                    </a:p>
                  </a:txBody>
                  <a:tcPr/>
                </a:tc>
                <a:extLst>
                  <a:ext uri="{0D108BD9-81ED-4DB2-BD59-A6C34878D82A}">
                    <a16:rowId xmlns:a16="http://schemas.microsoft.com/office/drawing/2014/main" val="10001"/>
                  </a:ext>
                </a:extLst>
              </a:tr>
              <a:tr h="370840">
                <a:tc>
                  <a:txBody>
                    <a:bodyPr/>
                    <a:lstStyle/>
                    <a:p>
                      <a:pPr algn="ctr"/>
                      <a:r>
                        <a:rPr lang="en-US" sz="3600" dirty="0">
                          <a:latin typeface="Times New Roman" pitchFamily="18" charset="0"/>
                          <a:cs typeface="Times New Roman" pitchFamily="18" charset="0"/>
                        </a:rPr>
                        <a:t>2</a:t>
                      </a:r>
                    </a:p>
                  </a:txBody>
                  <a:tcPr/>
                </a:tc>
                <a:tc>
                  <a:txBody>
                    <a:bodyPr/>
                    <a:lstStyle/>
                    <a:p>
                      <a:pPr algn="ctr"/>
                      <a:r>
                        <a:rPr lang="en-US" sz="3600" dirty="0">
                          <a:latin typeface="Times New Roman" pitchFamily="18" charset="0"/>
                          <a:cs typeface="Times New Roman" pitchFamily="18" charset="0"/>
                        </a:rPr>
                        <a:t>0.698</a:t>
                      </a:r>
                    </a:p>
                  </a:txBody>
                  <a:tcPr/>
                </a:tc>
                <a:tc>
                  <a:txBody>
                    <a:bodyPr/>
                    <a:lstStyle/>
                    <a:p>
                      <a:pPr algn="ctr"/>
                      <a:r>
                        <a:rPr lang="en-US" sz="3600" dirty="0">
                          <a:latin typeface="Times New Roman" pitchFamily="18" charset="0"/>
                          <a:cs typeface="Times New Roman" pitchFamily="18" charset="0"/>
                        </a:rPr>
                        <a:t>0.000</a:t>
                      </a:r>
                    </a:p>
                  </a:txBody>
                  <a:tcPr/>
                </a:tc>
                <a:extLst>
                  <a:ext uri="{0D108BD9-81ED-4DB2-BD59-A6C34878D82A}">
                    <a16:rowId xmlns:a16="http://schemas.microsoft.com/office/drawing/2014/main" val="10002"/>
                  </a:ext>
                </a:extLst>
              </a:tr>
              <a:tr h="370840">
                <a:tc>
                  <a:txBody>
                    <a:bodyPr/>
                    <a:lstStyle/>
                    <a:p>
                      <a:pPr algn="ctr"/>
                      <a:r>
                        <a:rPr lang="en-US" sz="3600" dirty="0">
                          <a:latin typeface="Times New Roman" pitchFamily="18" charset="0"/>
                          <a:cs typeface="Times New Roman" pitchFamily="18" charset="0"/>
                        </a:rPr>
                        <a:t>3</a:t>
                      </a:r>
                    </a:p>
                  </a:txBody>
                  <a:tcPr/>
                </a:tc>
                <a:tc>
                  <a:txBody>
                    <a:bodyPr/>
                    <a:lstStyle/>
                    <a:p>
                      <a:pPr algn="ctr"/>
                      <a:r>
                        <a:rPr lang="en-US" sz="3600" dirty="0">
                          <a:latin typeface="Times New Roman" pitchFamily="18" charset="0"/>
                          <a:cs typeface="Times New Roman" pitchFamily="18" charset="0"/>
                        </a:rPr>
                        <a:t>0.649</a:t>
                      </a:r>
                    </a:p>
                  </a:txBody>
                  <a:tcPr/>
                </a:tc>
                <a:tc>
                  <a:txBody>
                    <a:bodyPr/>
                    <a:lstStyle/>
                    <a:p>
                      <a:pPr algn="ctr"/>
                      <a:r>
                        <a:rPr lang="en-US" sz="3600" dirty="0">
                          <a:latin typeface="Times New Roman" pitchFamily="18" charset="0"/>
                          <a:cs typeface="Times New Roman" pitchFamily="18" charset="0"/>
                        </a:rPr>
                        <a:t>0.000</a:t>
                      </a:r>
                    </a:p>
                  </a:txBody>
                  <a:tcPr/>
                </a:tc>
                <a:extLst>
                  <a:ext uri="{0D108BD9-81ED-4DB2-BD59-A6C34878D82A}">
                    <a16:rowId xmlns:a16="http://schemas.microsoft.com/office/drawing/2014/main" val="10003"/>
                  </a:ext>
                </a:extLst>
              </a:tr>
            </a:tbl>
          </a:graphicData>
        </a:graphic>
      </p:graphicFrame>
      <p:graphicFrame>
        <p:nvGraphicFramePr>
          <p:cNvPr id="34" name="Chart 33"/>
          <p:cNvGraphicFramePr/>
          <p:nvPr/>
        </p:nvGraphicFramePr>
        <p:xfrm>
          <a:off x="27203400" y="5638800"/>
          <a:ext cx="14859000" cy="6949440"/>
        </p:xfrm>
        <a:graphic>
          <a:graphicData uri="http://schemas.openxmlformats.org/drawingml/2006/chart">
            <c:chart xmlns:c="http://schemas.openxmlformats.org/drawingml/2006/chart" xmlns:r="http://schemas.openxmlformats.org/officeDocument/2006/relationships" r:id="rId1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591</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Tahoma</vt:lpstr>
      <vt:lpstr>Times New Roman</vt:lpstr>
      <vt:lpstr>Office Theme</vt:lpstr>
      <vt:lpstr>Utilization of algae for TCE Remediation Z. Vance, C. Crofcheck, M.Montross, A. Shea, Biosystems and Agricultural Engineering, University of Kentucky R. Andrews, M. Crocker, Center for Applied Energy Research, University of Kentucky </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Zeb</dc:creator>
  <cp:lastModifiedBy>Hampson, Steven K.</cp:lastModifiedBy>
  <cp:revision>76</cp:revision>
  <dcterms:created xsi:type="dcterms:W3CDTF">2012-02-27T05:58:19Z</dcterms:created>
  <dcterms:modified xsi:type="dcterms:W3CDTF">2021-08-18T02:10:46Z</dcterms:modified>
</cp:coreProperties>
</file>