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29"/>
  </p:notesMasterIdLst>
  <p:sldIdLst>
    <p:sldId id="256" r:id="rId2"/>
    <p:sldId id="257" r:id="rId3"/>
    <p:sldId id="386" r:id="rId4"/>
    <p:sldId id="387" r:id="rId5"/>
    <p:sldId id="391" r:id="rId6"/>
    <p:sldId id="390" r:id="rId7"/>
    <p:sldId id="393" r:id="rId8"/>
    <p:sldId id="392" r:id="rId9"/>
    <p:sldId id="405" r:id="rId10"/>
    <p:sldId id="389" r:id="rId11"/>
    <p:sldId id="394" r:id="rId12"/>
    <p:sldId id="395" r:id="rId13"/>
    <p:sldId id="372" r:id="rId14"/>
    <p:sldId id="398" r:id="rId15"/>
    <p:sldId id="399" r:id="rId16"/>
    <p:sldId id="400" r:id="rId17"/>
    <p:sldId id="396" r:id="rId18"/>
    <p:sldId id="401" r:id="rId19"/>
    <p:sldId id="343" r:id="rId20"/>
    <p:sldId id="402" r:id="rId21"/>
    <p:sldId id="403" r:id="rId22"/>
    <p:sldId id="376" r:id="rId23"/>
    <p:sldId id="379" r:id="rId24"/>
    <p:sldId id="380" r:id="rId25"/>
    <p:sldId id="381" r:id="rId26"/>
    <p:sldId id="404" r:id="rId27"/>
    <p:sldId id="385" r:id="rId28"/>
  </p:sldIdLst>
  <p:sldSz cx="9144000" cy="6858000" type="screen4x3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54" y="9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9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3169920" cy="48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143587" y="0"/>
            <a:ext cx="3169920" cy="48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337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731521" y="4560570"/>
            <a:ext cx="5850467" cy="43188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9117807"/>
            <a:ext cx="3169920" cy="4833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6661" tIns="48331" rIns="96661" bIns="48331" anchor="ctr"/>
          <a:lstStyle/>
          <a:p>
            <a:pPr>
              <a:buFont typeface="Times New Roman" pitchFamily="16" charset="0"/>
              <a:buNone/>
              <a:defRPr/>
            </a:pPr>
            <a:endParaRPr lang="en-US">
              <a:latin typeface="Times New Roman" pitchFamily="16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4143587" y="9119473"/>
            <a:ext cx="3168226" cy="47839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966612" algn="l"/>
                <a:tab pos="1933224" algn="l"/>
                <a:tab pos="2899837" algn="l"/>
                <a:tab pos="3866449" algn="l"/>
                <a:tab pos="4833061" algn="l"/>
                <a:tab pos="5799673" algn="l"/>
                <a:tab pos="6766286" algn="l"/>
                <a:tab pos="7732898" algn="l"/>
                <a:tab pos="8699510" algn="l"/>
                <a:tab pos="9666122" algn="l"/>
                <a:tab pos="10632735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88A086EC-FAC4-4362-9F25-8CAA3EE99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1EFE0610-7769-4269-8924-0D7443E74231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4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72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24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46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25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855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052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7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18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10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41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331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40E84E-977C-4025-A8EC-53A0A2520F5B}" type="slidenum">
              <a:rPr lang="en-US" sz="1300"/>
              <a:pPr/>
              <a:t>17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3914742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500">
                <a:solidFill>
                  <a:schemeClr val="tx1"/>
                </a:solidFill>
                <a:latin typeface="Times New Roman" pitchFamily="18" charset="0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 New Roman" pitchFamily="18" charset="0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 New Roman" pitchFamily="18" charset="0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F40E84E-977C-4025-A8EC-53A0A2520F5B}" type="slidenum">
              <a:rPr lang="en-US" sz="1300"/>
              <a:pPr/>
              <a:t>18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677961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19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84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pitchFamily="18" charset="0"/>
              <a:buNone/>
            </a:pPr>
            <a:fld id="{4721B87E-F89D-412B-80C9-B84D8318C597}" type="slidenum">
              <a:rPr lang="en-US" smtClean="0">
                <a:latin typeface="Times New Roman" pitchFamily="18" charset="0"/>
              </a:rPr>
              <a:pPr>
                <a:buFont typeface="Times New Roman" pitchFamily="18" charset="0"/>
                <a:buNone/>
              </a:pPr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solidFill>
            <a:srgbClr val="FFFFFF"/>
          </a:solidFill>
          <a:ln/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70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3E53B-FBEC-4C65-B43D-E2B07E1609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6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F01C9B-9581-4A61-B3DE-91F71614CA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53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D34A7-B452-46FC-A17B-17107A58102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4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BE7881-92A8-43AF-8D5F-B208DD0960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69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81444C-4C0B-4420-8E23-AB8CBD9A21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9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FB76C-1E86-459D-A2A0-FE9164B958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0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498B07-D5A4-4926-8C8F-6D2EC03D43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3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318C4-CAB9-4EFC-BB97-5C4ACE24CF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3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096AB0-FE98-494B-8649-DFB0C10196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507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98C4D4-BC1B-47FB-B532-9D9209BCF0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6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92E71D-006D-4257-9F7D-B7BE0455D6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961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987D8-13A6-41EE-B734-098B7E08C7EA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E4EB89-5FEF-4A23-830D-8AE754E9B95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8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1"/>
          <p:cNvSpPr txBox="1">
            <a:spLocks noChangeArrowheads="1"/>
          </p:cNvSpPr>
          <p:nvPr/>
        </p:nvSpPr>
        <p:spPr bwMode="auto">
          <a:xfrm>
            <a:off x="381000" y="700037"/>
            <a:ext cx="86106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3400" dirty="0">
                <a:solidFill>
                  <a:schemeClr val="tx1"/>
                </a:solidFill>
              </a:rPr>
              <a:t>Seismicity and Monitoring in the Vicinity of the Paducah Gaseous Diffusion Plant </a:t>
            </a:r>
          </a:p>
          <a:p>
            <a:pPr algn="ctr"/>
            <a:r>
              <a:rPr lang="en-US" sz="3400" dirty="0">
                <a:solidFill>
                  <a:schemeClr val="tx1"/>
                </a:solidFill>
              </a:rPr>
              <a:t>- Phase II (2009-2012)</a:t>
            </a:r>
          </a:p>
        </p:txBody>
      </p:sp>
      <p:sp>
        <p:nvSpPr>
          <p:cNvPr id="1028" name="Text Box 2"/>
          <p:cNvSpPr txBox="1">
            <a:spLocks noChangeArrowheads="1"/>
          </p:cNvSpPr>
          <p:nvPr/>
        </p:nvSpPr>
        <p:spPr bwMode="auto">
          <a:xfrm>
            <a:off x="501161" y="2702588"/>
            <a:ext cx="8229600" cy="4155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ts val="8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Zhenming Wang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Kentucky Geological Survey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University of Kentucky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Lexington, KY 40506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Edward W. Woolery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Department of Earth and Environmental Sciences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University of Kentucky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solidFill>
                  <a:schemeClr val="tx1"/>
                </a:solidFill>
              </a:rPr>
              <a:t>Lexington, KY 40506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June 23, 2015</a:t>
            </a:r>
            <a:endParaRPr lang="da-DK" b="1" i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52" y="76200"/>
            <a:ext cx="1134293" cy="704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012963" y="30580"/>
            <a:ext cx="5295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C-746-U Landfill Design Ground Motion</a:t>
            </a:r>
          </a:p>
        </p:txBody>
      </p:sp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822"/>
            <a:ext cx="5628289" cy="606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6478396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(Beavers, 2010)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8289" y="2745020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USGS-1996 maps (2% in 50yrs)</a:t>
            </a:r>
          </a:p>
          <a:p>
            <a:r>
              <a:rPr lang="en-US" sz="1600" dirty="0">
                <a:solidFill>
                  <a:schemeClr val="tx1"/>
                </a:solidFill>
              </a:rPr>
              <a:t>PGA of 1.2g (B/C)</a:t>
            </a:r>
          </a:p>
          <a:p>
            <a:r>
              <a:rPr lang="en-US" sz="1600" dirty="0">
                <a:solidFill>
                  <a:schemeClr val="tx1"/>
                </a:solidFill>
              </a:rPr>
              <a:t>PGA of 0.8g (hard rock)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289" y="1008197"/>
            <a:ext cx="3191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Subtitle D (40 CFR) mandates:</a:t>
            </a:r>
          </a:p>
          <a:p>
            <a:r>
              <a:rPr lang="en-US" sz="1800" dirty="0">
                <a:solidFill>
                  <a:schemeClr val="tx1"/>
                </a:solidFill>
              </a:rPr>
              <a:t>Minimum design ground motion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of 2% PE in 50 years or 2,500</a:t>
            </a:r>
          </a:p>
          <a:p>
            <a:r>
              <a:rPr lang="en-US" sz="1800" dirty="0">
                <a:solidFill>
                  <a:schemeClr val="tx1"/>
                </a:solidFill>
              </a:rPr>
              <a:t>years return period.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11" y="86389"/>
            <a:ext cx="1134293" cy="7048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628289" y="4714785"/>
            <a:ext cx="3134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One of major results from Phase I: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Design PGA of </a:t>
            </a:r>
            <a:r>
              <a:rPr lang="en-US" sz="2000" i="1" dirty="0">
                <a:solidFill>
                  <a:schemeClr val="tx1"/>
                </a:solidFill>
              </a:rPr>
              <a:t>0.33g</a:t>
            </a:r>
            <a:r>
              <a:rPr lang="en-US" sz="2000" dirty="0">
                <a:solidFill>
                  <a:schemeClr val="tx1"/>
                </a:solidFill>
              </a:rPr>
              <a:t>  (2011)</a:t>
            </a:r>
          </a:p>
        </p:txBody>
      </p:sp>
    </p:spTree>
    <p:extLst>
      <p:ext uri="{BB962C8B-B14F-4D97-AF65-F5344CB8AC3E}">
        <p14:creationId xmlns:p14="http://schemas.microsoft.com/office/powerpoint/2010/main" val="3292936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8674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The extreme high design ground motion (0.7/0.8g PGA) became a key issue affecting clean-up efforts at PGDP </a:t>
            </a:r>
          </a:p>
          <a:p>
            <a:pPr lvl="1"/>
            <a:endParaRPr lang="en-US" sz="2900" dirty="0"/>
          </a:p>
          <a:p>
            <a:r>
              <a:rPr lang="en-US" sz="3200" dirty="0"/>
              <a:t>Objectives for Phase I (2003-2006)</a:t>
            </a:r>
          </a:p>
          <a:p>
            <a:pPr lvl="1"/>
            <a:r>
              <a:rPr lang="en-US" sz="2900" dirty="0"/>
              <a:t>Seismic hazard research and assessment</a:t>
            </a:r>
          </a:p>
          <a:p>
            <a:pPr lvl="1"/>
            <a:r>
              <a:rPr lang="en-US" sz="2900" dirty="0"/>
              <a:t>Temporary network for monitoring seismicity</a:t>
            </a:r>
          </a:p>
          <a:p>
            <a:pPr lvl="1"/>
            <a:r>
              <a:rPr lang="en-US" sz="2900" dirty="0"/>
              <a:t>Drilling a deep borehole for the Central U.S. Seismic Observatory (CUSSO)</a:t>
            </a:r>
          </a:p>
          <a:p>
            <a:pPr lvl="1"/>
            <a:r>
              <a:rPr lang="en-US" sz="2900" dirty="0"/>
              <a:t>Report (Wang and Woolery, 2008)</a:t>
            </a:r>
          </a:p>
          <a:p>
            <a:pPr marL="342900" lvl="1" indent="0">
              <a:buNone/>
            </a:pPr>
            <a:r>
              <a:rPr lang="en-US" sz="2900" dirty="0"/>
              <a:t> </a:t>
            </a:r>
          </a:p>
          <a:p>
            <a:r>
              <a:rPr lang="en-US" sz="3200" dirty="0"/>
              <a:t>Objectives for Phase II (2009-2012)</a:t>
            </a:r>
          </a:p>
          <a:p>
            <a:pPr lvl="1"/>
            <a:r>
              <a:rPr lang="en-US" sz="2900" dirty="0"/>
              <a:t>Continue monitoring seismicity</a:t>
            </a:r>
          </a:p>
          <a:p>
            <a:pPr lvl="1"/>
            <a:r>
              <a:rPr lang="en-US" sz="2900" dirty="0"/>
              <a:t>Complete the Central U.S. Seismic Observatory (CUSSO)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7151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37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networ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b="16911"/>
          <a:stretch/>
        </p:blipFill>
        <p:spPr bwMode="auto">
          <a:xfrm>
            <a:off x="142789" y="653332"/>
            <a:ext cx="8915400" cy="520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685796" y="1905000"/>
            <a:ext cx="3200404" cy="457200"/>
          </a:xfrm>
          <a:prstGeom prst="ellipse">
            <a:avLst/>
          </a:prstGeom>
          <a:noFill/>
          <a:ln w="9525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648200"/>
            <a:ext cx="696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CUSSO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56" y="76200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3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3"/>
            <a:ext cx="4561035" cy="6097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" y="609600"/>
            <a:ext cx="4127109" cy="48269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</p:pic>
      <p:sp>
        <p:nvSpPr>
          <p:cNvPr id="2" name="Rectangle 1"/>
          <p:cNvSpPr/>
          <p:nvPr/>
        </p:nvSpPr>
        <p:spPr>
          <a:xfrm>
            <a:off x="87337" y="54365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Fictitious faults (red) used to characterize the uncertainty in source location for New Madrid characteristic earthquakes (Frankel et al., 2002)</a:t>
            </a:r>
          </a:p>
        </p:txBody>
      </p:sp>
      <p:sp>
        <p:nvSpPr>
          <p:cNvPr id="3" name="Rectangle 2"/>
          <p:cNvSpPr/>
          <p:nvPr/>
        </p:nvSpPr>
        <p:spPr>
          <a:xfrm>
            <a:off x="4659337" y="6101177"/>
            <a:ext cx="4348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Locations of the modeled New Madrid hypothetical faults (Petersen et al., 2008)</a:t>
            </a:r>
          </a:p>
        </p:txBody>
      </p:sp>
    </p:spTree>
    <p:extLst>
      <p:ext uri="{BB962C8B-B14F-4D97-AF65-F5344CB8AC3E}">
        <p14:creationId xmlns:p14="http://schemas.microsoft.com/office/powerpoint/2010/main" val="16429729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f map of search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1476" r="1856" b="23624"/>
          <a:stretch/>
        </p:blipFill>
        <p:spPr bwMode="auto">
          <a:xfrm>
            <a:off x="1752600" y="488843"/>
            <a:ext cx="5282565" cy="539813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29000" y="2286000"/>
            <a:ext cx="461010" cy="24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19400" y="2819400"/>
            <a:ext cx="461010" cy="246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52400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chemeClr val="tx1"/>
                </a:solidFill>
                <a:ea typeface="Times New Roman" panose="02020603050405020304" pitchFamily="18" charset="0"/>
              </a:rPr>
              <a:t>Locations of earthquakes occurring in the New Madrid Seismic Zone between January 2009 and September 2012.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928363"/>
              </p:ext>
            </p:extLst>
          </p:nvPr>
        </p:nvGraphicFramePr>
        <p:xfrm>
          <a:off x="1143000" y="5948301"/>
          <a:ext cx="6629399" cy="73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6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5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33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1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27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Magnitude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Date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Time (UTC)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Latitude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Longitude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Depth</a:t>
                      </a:r>
                      <a:endParaRPr lang="en-US" sz="14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(km)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Location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06/29/09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04:06:15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36.490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89.330 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12.8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Tyler, Ky.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2.4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03/25/11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03:12:04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37.046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88.733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6.0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Massac, Ky.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59983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7870"/>
          <a:stretch/>
        </p:blipFill>
        <p:spPr bwMode="auto">
          <a:xfrm>
            <a:off x="228600" y="914400"/>
            <a:ext cx="8610600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0" y="6270171"/>
            <a:ext cx="632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a typeface="Times New Roman" panose="02020603050405020304" pitchFamily="18" charset="0"/>
              </a:rPr>
              <a:t>Velocity recordings at station LVKY from the March 25, 2011, earthquake. </a:t>
            </a:r>
          </a:p>
        </p:txBody>
      </p:sp>
      <p:pic>
        <p:nvPicPr>
          <p:cNvPr id="4" name="Picture 8" descr="networ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52106" r="74251" b="26762"/>
          <a:stretch/>
        </p:blipFill>
        <p:spPr bwMode="auto">
          <a:xfrm>
            <a:off x="0" y="0"/>
            <a:ext cx="2105526" cy="160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938463" y="685800"/>
            <a:ext cx="204537" cy="206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621" y="84365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36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3446" y="6400800"/>
            <a:ext cx="6942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1"/>
                </a:solidFill>
                <a:ea typeface="Times New Roman" panose="02020603050405020304" pitchFamily="18" charset="0"/>
              </a:rPr>
              <a:t>Acceleration recordings of the March 25, 2011, earthquake at station VSAP.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306" y="71188"/>
            <a:ext cx="1134293" cy="70484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6944" r="1041" b="6018"/>
          <a:stretch/>
        </p:blipFill>
        <p:spPr bwMode="auto">
          <a:xfrm>
            <a:off x="838200" y="1295400"/>
            <a:ext cx="8153399" cy="5105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8" descr="networ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" t="52106" r="74251" b="26762"/>
          <a:stretch/>
        </p:blipFill>
        <p:spPr bwMode="auto">
          <a:xfrm>
            <a:off x="0" y="0"/>
            <a:ext cx="2105526" cy="1600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950494" y="440871"/>
            <a:ext cx="204537" cy="206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85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66047"/>
            <a:ext cx="3109912" cy="526369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2" t="5990" r="17968" b="5990"/>
          <a:stretch/>
        </p:blipFill>
        <p:spPr bwMode="auto">
          <a:xfrm>
            <a:off x="3733800" y="972941"/>
            <a:ext cx="2157282" cy="5241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972940"/>
            <a:ext cx="2195252" cy="52414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4298" y="53551"/>
            <a:ext cx="9018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The Central U.S. Seismic Observatory (CUSSO) – </a:t>
            </a:r>
            <a:r>
              <a:rPr lang="en-US" b="1" i="1" dirty="0">
                <a:solidFill>
                  <a:schemeClr val="tx1"/>
                </a:solidFill>
              </a:rPr>
              <a:t>Unique in CEUS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864" y="576443"/>
            <a:ext cx="2294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Geologic/</a:t>
            </a:r>
            <a:r>
              <a:rPr lang="en-US" sz="1800" dirty="0" err="1">
                <a:solidFill>
                  <a:schemeClr val="tx1"/>
                </a:solidFill>
              </a:rPr>
              <a:t>geoph</a:t>
            </a:r>
            <a:r>
              <a:rPr lang="en-US" sz="1800" dirty="0">
                <a:solidFill>
                  <a:schemeClr val="tx1"/>
                </a:solidFill>
              </a:rPr>
              <a:t>. Logs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8259" y="603608"/>
            <a:ext cx="20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Shear-wave velocity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6453" y="569549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Instrumentation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431" y="6287358"/>
            <a:ext cx="8236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CUSSO funding: DOE (UK-KRCEE) - $400K, USGS - $250K, KGS - $200K</a:t>
            </a:r>
          </a:p>
        </p:txBody>
      </p:sp>
    </p:spTree>
    <p:extLst>
      <p:ext uri="{BB962C8B-B14F-4D97-AF65-F5344CB8AC3E}">
        <p14:creationId xmlns:p14="http://schemas.microsoft.com/office/powerpoint/2010/main" val="1769132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000" y="159603"/>
            <a:ext cx="8439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Main purpose of CUSSO: sediment effect on wave propagation,</a:t>
            </a:r>
          </a:p>
          <a:p>
            <a:r>
              <a:rPr lang="en-US" b="1" dirty="0">
                <a:solidFill>
                  <a:schemeClr val="tx1"/>
                </a:solidFill>
              </a:rPr>
              <a:t>site effect in particular</a:t>
            </a:r>
            <a:endParaRPr lang="en-US" b="1" i="1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528" y="990600"/>
            <a:ext cx="5026773" cy="5780049"/>
          </a:xfrm>
          <a:prstGeom prst="rect">
            <a:avLst/>
          </a:prstGeom>
        </p:spPr>
      </p:pic>
      <p:pic>
        <p:nvPicPr>
          <p:cNvPr id="11" name="Picture 4" descr="amplifica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3" r="8535"/>
          <a:stretch/>
        </p:blipFill>
        <p:spPr bwMode="auto">
          <a:xfrm>
            <a:off x="185913" y="1257545"/>
            <a:ext cx="3462878" cy="5067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Ground motion recordings from M 4.2 earthquake </a:t>
            </a:r>
          </a:p>
        </p:txBody>
      </p:sp>
    </p:spTree>
    <p:extLst>
      <p:ext uri="{BB962C8B-B14F-4D97-AF65-F5344CB8AC3E}">
        <p14:creationId xmlns:p14="http://schemas.microsoft.com/office/powerpoint/2010/main" val="3247462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9954"/>
            <a:ext cx="4967544" cy="6348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524000" y="35615"/>
            <a:ext cx="5447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CUSSO Installation and Operation 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1988472" y="4419600"/>
            <a:ext cx="1447800" cy="24384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1371600"/>
            <a:ext cx="37766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- First installation was completed in September 2009</a:t>
            </a:r>
          </a:p>
          <a:p>
            <a:pPr marL="457200" indent="-457200"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- Operation from September 2009 to July 2010</a:t>
            </a:r>
          </a:p>
          <a:p>
            <a:pPr marL="457200" indent="-457200"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- Pulled out in August 2010 due to short circuit</a:t>
            </a:r>
          </a:p>
          <a:p>
            <a:pPr marL="457200" indent="-457200"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- Reinstalled with new cable in December 2010</a:t>
            </a:r>
          </a:p>
          <a:p>
            <a:pPr marL="457200" indent="-457200"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- Operation from December 2010 to July 2011</a:t>
            </a:r>
          </a:p>
          <a:p>
            <a:pPr marL="457200" indent="-457200">
              <a:buAutoNum type="arabicPeriod"/>
            </a:pPr>
            <a:endParaRPr lang="en-US" sz="180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n-US" sz="1800" dirty="0">
                <a:solidFill>
                  <a:schemeClr val="tx1"/>
                </a:solidFill>
              </a:rPr>
              <a:t>- Pulled out in August 2011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7090"/>
            <a:ext cx="1134293" cy="704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1"/>
          <p:cNvSpPr txBox="1">
            <a:spLocks noChangeArrowheads="1"/>
          </p:cNvSpPr>
          <p:nvPr/>
        </p:nvSpPr>
        <p:spPr bwMode="auto">
          <a:xfrm>
            <a:off x="762001" y="463893"/>
            <a:ext cx="7772400" cy="990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dirty="0">
                <a:solidFill>
                  <a:schemeClr val="tx1"/>
                </a:solidFill>
              </a:rPr>
              <a:t>Outline</a:t>
            </a:r>
          </a:p>
        </p:txBody>
      </p:sp>
      <p:sp>
        <p:nvSpPr>
          <p:cNvPr id="2052" name="Text Box 2"/>
          <p:cNvSpPr txBox="1">
            <a:spLocks noChangeArrowheads="1"/>
          </p:cNvSpPr>
          <p:nvPr/>
        </p:nvSpPr>
        <p:spPr bwMode="auto">
          <a:xfrm>
            <a:off x="548640" y="1828800"/>
            <a:ext cx="8077200" cy="3810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Objectives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3200" dirty="0">
              <a:solidFill>
                <a:schemeClr val="tx1"/>
              </a:solidFill>
              <a:latin typeface="+mj-lt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Seismic Monitoring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solidFill>
                  <a:schemeClr val="tx1"/>
                </a:solidFill>
                <a:latin typeface="+mj-lt"/>
              </a:rPr>
              <a:t>Central U.S. Seismic Observatory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3200" dirty="0">
              <a:solidFill>
                <a:schemeClr val="tx1"/>
              </a:solidFill>
              <a:latin typeface="+mj-lt"/>
              <a:cs typeface="Arial" charset="0"/>
            </a:endParaRP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buFont typeface="Times New Roman" pitchFamily="18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solidFill>
                  <a:schemeClr val="tx1"/>
                </a:solidFill>
                <a:latin typeface="+mj-lt"/>
                <a:cs typeface="Arial" charset="0"/>
              </a:rPr>
              <a:t>Summary</a:t>
            </a:r>
          </a:p>
          <a:p>
            <a:pPr marL="341313" indent="-341313">
              <a:lnSpc>
                <a:spcPct val="90000"/>
              </a:lnSpc>
              <a:spcBef>
                <a:spcPts val="6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52" y="111468"/>
            <a:ext cx="1134293" cy="7048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60176"/>
            <a:ext cx="9144000" cy="44957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905000" y="2286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Graphical summary of CUSSO’s history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5791200"/>
            <a:ext cx="8610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Total 95 earthquakes recorded: 24 local earthquakes; 37 regional earthquakes; 34 tele- earthquakes.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20371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65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0"/>
            <a:ext cx="4419600" cy="6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6411686" y="1447800"/>
            <a:ext cx="2743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Times New Roman" panose="02020603050405020304" pitchFamily="18" charset="0"/>
              </a:rPr>
              <a:t>Local and regional earthquakes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29400" y="4953000"/>
            <a:ext cx="1905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Times New Roman" panose="02020603050405020304" pitchFamily="18" charset="0"/>
              </a:rPr>
              <a:t>Tele- earthquakes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53" y="76200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99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/>
          <a:stretch/>
        </p:blipFill>
        <p:spPr bwMode="auto">
          <a:xfrm>
            <a:off x="0" y="400751"/>
            <a:ext cx="4074877" cy="63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5-Point Star 8"/>
          <p:cNvSpPr/>
          <p:nvPr/>
        </p:nvSpPr>
        <p:spPr bwMode="auto">
          <a:xfrm>
            <a:off x="2393266" y="6172200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5-Point Star 20"/>
          <p:cNvSpPr/>
          <p:nvPr/>
        </p:nvSpPr>
        <p:spPr bwMode="auto">
          <a:xfrm>
            <a:off x="2393266" y="400751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582547"/>
            <a:ext cx="4838700" cy="600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2255" y="3517"/>
            <a:ext cx="5262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March 11, 2011 Japan earthquake (M9.0)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838" y="48326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/>
          <a:stretch/>
        </p:blipFill>
        <p:spPr bwMode="auto">
          <a:xfrm>
            <a:off x="0" y="400751"/>
            <a:ext cx="4074877" cy="63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2394438" y="643775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2391508" y="2929775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2426091" y="5478016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394438" y="6248400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393266" y="400751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0" t="10282" r="7053" b="17006"/>
          <a:stretch/>
        </p:blipFill>
        <p:spPr>
          <a:xfrm>
            <a:off x="4318782" y="400751"/>
            <a:ext cx="4648200" cy="63714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07777" y="641"/>
            <a:ext cx="429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Feb. 28, 2011 AR EQ (M4.7) – Vertical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689" y="63298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25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/>
          <a:stretch/>
        </p:blipFill>
        <p:spPr bwMode="auto">
          <a:xfrm>
            <a:off x="0" y="400751"/>
            <a:ext cx="4074877" cy="63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2394438" y="643775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2391508" y="2929775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2426091" y="5478016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394438" y="6248400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393266" y="400751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7777" y="641"/>
            <a:ext cx="4790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Feb. 28, 2011 AR EQ (M4.7) – Horizontal 1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792" r="7923" b="21491"/>
          <a:stretch/>
        </p:blipFill>
        <p:spPr>
          <a:xfrm>
            <a:off x="4191000" y="400751"/>
            <a:ext cx="4720883" cy="6304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776" y="57151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9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/>
          <a:stretch/>
        </p:blipFill>
        <p:spPr bwMode="auto">
          <a:xfrm>
            <a:off x="0" y="400751"/>
            <a:ext cx="4074877" cy="6371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2394438" y="643775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6" name="5-Point Star 5"/>
          <p:cNvSpPr/>
          <p:nvPr/>
        </p:nvSpPr>
        <p:spPr bwMode="auto">
          <a:xfrm>
            <a:off x="2391508" y="2929775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2426091" y="5478016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2394438" y="6248400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5-Point Star 8"/>
          <p:cNvSpPr/>
          <p:nvPr/>
        </p:nvSpPr>
        <p:spPr bwMode="auto">
          <a:xfrm>
            <a:off x="2393266" y="400751"/>
            <a:ext cx="228600" cy="236450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7777" y="641"/>
            <a:ext cx="4918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Feb. 28, 2011 AR EQ (M4.7) – Horizontal 2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9945" r="7692" b="20542"/>
          <a:stretch/>
        </p:blipFill>
        <p:spPr>
          <a:xfrm>
            <a:off x="4343400" y="400751"/>
            <a:ext cx="4553988" cy="63714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01767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5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57200"/>
            <a:ext cx="9144000" cy="6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47800" y="96875"/>
            <a:ext cx="6705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a typeface="Times New Roman" panose="02020603050405020304" pitchFamily="18" charset="0"/>
              </a:rPr>
              <a:t>Vertical-component recordings of an M 2.3 earthquake 22 km west of CUSSO.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61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7770813" cy="1141413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8306" y="1981200"/>
            <a:ext cx="8458200" cy="2819400"/>
          </a:xfrm>
        </p:spPr>
        <p:txBody>
          <a:bodyPr/>
          <a:lstStyle/>
          <a:p>
            <a:r>
              <a:rPr lang="en-US" dirty="0"/>
              <a:t>The observed seismicity suggests that the active faults of the New Madrid Seismic Zone may not extend into the Jackson Purchase Region</a:t>
            </a:r>
          </a:p>
          <a:p>
            <a:endParaRPr lang="en-US" dirty="0"/>
          </a:p>
          <a:p>
            <a:r>
              <a:rPr lang="en-US" dirty="0"/>
              <a:t>CUSSO provides a test site for verification and calibration of weak and strong motion propagations in thick sediments</a:t>
            </a:r>
          </a:p>
          <a:p>
            <a:endParaRPr lang="en-US" dirty="0"/>
          </a:p>
          <a:p>
            <a:r>
              <a:rPr lang="en-US" dirty="0"/>
              <a:t>Our research has helped resolving the seismic design issue for PGDP, and has positive impact on the region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66" y="104775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46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50" name="Picture 2" descr="Figure-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0" t="-307" r="16000" b="1066"/>
          <a:stretch/>
        </p:blipFill>
        <p:spPr bwMode="auto">
          <a:xfrm>
            <a:off x="0" y="-8961"/>
            <a:ext cx="6385117" cy="686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4283962" y="1948543"/>
            <a:ext cx="152400" cy="152400"/>
          </a:xfrm>
          <a:prstGeom prst="star5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8599" y="1716966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PGDP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76200"/>
            <a:ext cx="1134293" cy="7048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07506" y="2593522"/>
            <a:ext cx="3003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December 1811-Febuary 1812</a:t>
            </a:r>
          </a:p>
          <a:p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Three large earthquakes (&gt;M 7.0) </a:t>
            </a:r>
          </a:p>
        </p:txBody>
      </p:sp>
    </p:spTree>
    <p:extLst>
      <p:ext uri="{BB962C8B-B14F-4D97-AF65-F5344CB8AC3E}">
        <p14:creationId xmlns:p14="http://schemas.microsoft.com/office/powerpoint/2010/main" val="329890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57" y="57151"/>
            <a:ext cx="1134293" cy="704849"/>
          </a:xfrm>
          <a:prstGeom prst="rect">
            <a:avLst/>
          </a:prstGeom>
        </p:spPr>
      </p:pic>
      <p:pic>
        <p:nvPicPr>
          <p:cNvPr id="310274" name="Picture 2" descr="PGA_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5" t="24318" r="8347" b="7954"/>
          <a:stretch>
            <a:fillRect/>
          </a:stretch>
        </p:blipFill>
        <p:spPr bwMode="auto">
          <a:xfrm>
            <a:off x="58995" y="762000"/>
            <a:ext cx="9085003" cy="499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59436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Peak ground acceleration hazard map with a return period of 2,500 years (or 2 percent probability of exceedance in 50 years) for the continental United States (Petersen and others, 2008). </a:t>
            </a:r>
          </a:p>
        </p:txBody>
      </p:sp>
    </p:spTree>
    <p:extLst>
      <p:ext uri="{BB962C8B-B14F-4D97-AF65-F5344CB8AC3E}">
        <p14:creationId xmlns:p14="http://schemas.microsoft.com/office/powerpoint/2010/main" val="3840262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" y="1524001"/>
            <a:ext cx="4595346" cy="4578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52005" y="3513073"/>
            <a:ext cx="6096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2 g</a:t>
            </a: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419600" cy="4578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056416" y="4343400"/>
            <a:ext cx="609600" cy="4572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 g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434935" y="838200"/>
            <a:ext cx="66495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NEHRP-2009 (ASCE_7-10) Design Ground Motion</a:t>
            </a:r>
          </a:p>
        </p:txBody>
      </p:sp>
      <p:sp>
        <p:nvSpPr>
          <p:cNvPr id="7" name="5-Point Star 6"/>
          <p:cNvSpPr/>
          <p:nvPr/>
        </p:nvSpPr>
        <p:spPr bwMode="auto">
          <a:xfrm>
            <a:off x="1673836" y="3502187"/>
            <a:ext cx="152400" cy="161925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8" name="5-Point Star 7"/>
          <p:cNvSpPr/>
          <p:nvPr/>
        </p:nvSpPr>
        <p:spPr bwMode="auto">
          <a:xfrm>
            <a:off x="7396347" y="2896022"/>
            <a:ext cx="152400" cy="161925"/>
          </a:xfrm>
          <a:prstGeom prst="star5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0554" y="3310708"/>
            <a:ext cx="1343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San Francisco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6347" y="2638430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Paducah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531" y="51102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03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28600"/>
            <a:ext cx="84010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85309" y="15016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IRC-2000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5" r="11404" b="3553"/>
          <a:stretch/>
        </p:blipFill>
        <p:spPr bwMode="auto">
          <a:xfrm>
            <a:off x="-6927" y="3726873"/>
            <a:ext cx="2653145" cy="3131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66" y="3840480"/>
            <a:ext cx="2659380" cy="3017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4887575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1337" y="5292437"/>
            <a:ext cx="3825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Paducah: E (required a professional service)</a:t>
            </a:r>
          </a:p>
          <a:p>
            <a:r>
              <a:rPr lang="en-US" sz="1600" dirty="0">
                <a:solidFill>
                  <a:schemeClr val="tx1"/>
                </a:solidFill>
              </a:rPr>
              <a:t>San Francisco: D2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4114" y="195943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IRC-2000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3192"/>
            <a:ext cx="1134293" cy="7048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65701" y="4243000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Paducah</a:t>
            </a:r>
          </a:p>
        </p:txBody>
      </p:sp>
      <p:sp>
        <p:nvSpPr>
          <p:cNvPr id="3" name="Flowchart: Connector 2"/>
          <p:cNvSpPr/>
          <p:nvPr/>
        </p:nvSpPr>
        <p:spPr>
          <a:xfrm flipV="1">
            <a:off x="8327884" y="4495799"/>
            <a:ext cx="91440" cy="9144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 flipV="1">
            <a:off x="998900" y="5024611"/>
            <a:ext cx="91440" cy="91440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4283" y="4799825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/>
                </a:solidFill>
              </a:rPr>
              <a:t>San Francisco</a:t>
            </a:r>
          </a:p>
        </p:txBody>
      </p:sp>
    </p:spTree>
    <p:extLst>
      <p:ext uri="{BB962C8B-B14F-4D97-AF65-F5344CB8AC3E}">
        <p14:creationId xmlns:p14="http://schemas.microsoft.com/office/powerpoint/2010/main" val="3713070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2012963" y="30580"/>
            <a:ext cx="52950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C-746-U Landfill Design Ground Motion</a:t>
            </a:r>
          </a:p>
        </p:txBody>
      </p:sp>
      <p:pic>
        <p:nvPicPr>
          <p:cNvPr id="278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822"/>
            <a:ext cx="5628289" cy="6069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7400" y="6478396"/>
            <a:ext cx="149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(Beavers, 2010)</a:t>
            </a:r>
          </a:p>
        </p:txBody>
      </p:sp>
      <p:sp>
        <p:nvSpPr>
          <p:cNvPr id="4" name="Oval 3"/>
          <p:cNvSpPr/>
          <p:nvPr/>
        </p:nvSpPr>
        <p:spPr bwMode="auto">
          <a:xfrm>
            <a:off x="308317" y="3491964"/>
            <a:ext cx="2133600" cy="748689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28289" y="2745020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USGS-1996 maps (2% in 50yrs)</a:t>
            </a:r>
          </a:p>
          <a:p>
            <a:r>
              <a:rPr lang="en-US" sz="1600" dirty="0">
                <a:solidFill>
                  <a:schemeClr val="tx1"/>
                </a:solidFill>
              </a:rPr>
              <a:t>PGA of 1.2g (B/C)</a:t>
            </a:r>
          </a:p>
          <a:p>
            <a:r>
              <a:rPr lang="en-US" sz="1600" dirty="0">
                <a:solidFill>
                  <a:schemeClr val="tx1"/>
                </a:solidFill>
              </a:rPr>
              <a:t>PGA of 0.8g (hard rock)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28289" y="4029259"/>
            <a:ext cx="2332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There is no landfill in US</a:t>
            </a:r>
          </a:p>
          <a:p>
            <a:r>
              <a:rPr lang="en-US" sz="1600" dirty="0">
                <a:solidFill>
                  <a:schemeClr val="tx1"/>
                </a:solidFill>
              </a:rPr>
              <a:t>that has been designed for</a:t>
            </a:r>
          </a:p>
          <a:p>
            <a:r>
              <a:rPr lang="en-US" sz="1600" dirty="0">
                <a:solidFill>
                  <a:schemeClr val="tx1"/>
                </a:solidFill>
              </a:rPr>
              <a:t>0.7/0.8g PGA.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289" y="1008197"/>
            <a:ext cx="31918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Subtitle D (40 CFR) mandates:</a:t>
            </a:r>
          </a:p>
          <a:p>
            <a:r>
              <a:rPr lang="en-US" sz="1800" dirty="0">
                <a:solidFill>
                  <a:schemeClr val="tx1"/>
                </a:solidFill>
              </a:rPr>
              <a:t>Minimum design ground motion</a:t>
            </a:r>
          </a:p>
          <a:p>
            <a:r>
              <a:rPr lang="en-US" sz="1800" dirty="0">
                <a:solidFill>
                  <a:schemeClr val="tx1"/>
                </a:solidFill>
              </a:rPr>
              <a:t>of 2% PE in 50 years or 2,500</a:t>
            </a:r>
          </a:p>
          <a:p>
            <a:r>
              <a:rPr lang="en-US" sz="1800" dirty="0">
                <a:solidFill>
                  <a:schemeClr val="tx1"/>
                </a:solidFill>
              </a:rPr>
              <a:t>years return period.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06" y="1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3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705350"/>
          </a:xfrm>
        </p:spPr>
        <p:txBody>
          <a:bodyPr>
            <a:normAutofit/>
          </a:bodyPr>
          <a:lstStyle/>
          <a:p>
            <a:r>
              <a:rPr lang="en-US" sz="3200" dirty="0"/>
              <a:t>The extreme high design ground motion (0.7/0.8g PGA) became a key issue affecting clean-up efforts at PGDP in 2001-2002</a:t>
            </a:r>
          </a:p>
          <a:p>
            <a:pPr lvl="1"/>
            <a:endParaRPr lang="en-US" sz="2900" dirty="0"/>
          </a:p>
          <a:p>
            <a:r>
              <a:rPr lang="en-US" sz="3200" dirty="0"/>
              <a:t>Objectives for Phase I (2003-2006)</a:t>
            </a:r>
          </a:p>
          <a:p>
            <a:pPr lvl="1"/>
            <a:r>
              <a:rPr lang="en-US" sz="2900" dirty="0"/>
              <a:t>Seismic hazard research and assessment</a:t>
            </a:r>
          </a:p>
          <a:p>
            <a:pPr lvl="1"/>
            <a:r>
              <a:rPr lang="en-US" sz="2900" dirty="0"/>
              <a:t>Temporary network for monitoring seismicity</a:t>
            </a:r>
          </a:p>
          <a:p>
            <a:pPr lvl="1"/>
            <a:r>
              <a:rPr lang="en-US" sz="2900" dirty="0"/>
              <a:t>Drilling a deep borehole for the Central U.S. Seismic Observatory (CUSSO)</a:t>
            </a:r>
          </a:p>
          <a:p>
            <a:pPr lvl="1"/>
            <a:r>
              <a:rPr lang="en-US" sz="2900" dirty="0"/>
              <a:t>Report (Wang and Woolery, 2008)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06" y="1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0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70535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Key findings from Phase I (2003-2006)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Large uncertainties inherent in the hazard estimates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Compounding uncertainties makes the National Seismic Hazard Maps difficult, even impossible to understand</a:t>
            </a:r>
          </a:p>
          <a:p>
            <a:pPr lvl="1"/>
            <a:endParaRPr lang="en-US" sz="2900" dirty="0"/>
          </a:p>
          <a:p>
            <a:pPr lvl="1"/>
            <a:r>
              <a:rPr lang="en-US" sz="2900" dirty="0"/>
              <a:t>Using simple statistics, mean, median, or certain percentile, to quantify seismic hazards  </a:t>
            </a:r>
          </a:p>
          <a:p>
            <a:pPr lvl="1"/>
            <a:endParaRPr lang="en-US" sz="2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06" y="1"/>
            <a:ext cx="1134293" cy="70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97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2313</TotalTime>
  <Words>882</Words>
  <Application>Microsoft Office PowerPoint</Application>
  <PresentationFormat>On-screen Show (4:3)</PresentationFormat>
  <Paragraphs>163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 Motion for Bridge Design in Kentucky</dc:title>
  <dc:creator>zwang</dc:creator>
  <cp:lastModifiedBy>Hampson, Steven K.</cp:lastModifiedBy>
  <cp:revision>244</cp:revision>
  <dcterms:modified xsi:type="dcterms:W3CDTF">2021-10-26T01:52:17Z</dcterms:modified>
</cp:coreProperties>
</file>